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83" r:id="rId5"/>
    <p:sldId id="271" r:id="rId6"/>
    <p:sldId id="263" r:id="rId7"/>
    <p:sldId id="285" r:id="rId8"/>
    <p:sldId id="266" r:id="rId9"/>
    <p:sldId id="272" r:id="rId10"/>
    <p:sldId id="273" r:id="rId11"/>
    <p:sldId id="262" r:id="rId12"/>
    <p:sldId id="284" r:id="rId13"/>
    <p:sldId id="269" r:id="rId14"/>
    <p:sldId id="279" r:id="rId15"/>
    <p:sldId id="280" r:id="rId16"/>
    <p:sldId id="268" r:id="rId17"/>
    <p:sldId id="281" r:id="rId18"/>
    <p:sldId id="276" r:id="rId1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9D86"/>
    <a:srgbClr val="C4BEA2"/>
    <a:srgbClr val="E3DCBC"/>
    <a:srgbClr val="E3BF9D"/>
    <a:srgbClr val="E3AA95"/>
    <a:srgbClr val="D6B196"/>
    <a:srgbClr val="BFAD89"/>
    <a:srgbClr val="E6EBF2"/>
    <a:srgbClr val="9EBA56"/>
    <a:srgbClr val="9B7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6" autoAdjust="0"/>
    <p:restoredTop sz="94589" autoAdjust="0"/>
  </p:normalViewPr>
  <p:slideViewPr>
    <p:cSldViewPr showGuides="1">
      <p:cViewPr>
        <p:scale>
          <a:sx n="120" d="100"/>
          <a:sy n="120" d="100"/>
        </p:scale>
        <p:origin x="1440" y="104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6-4449-9527-A480B3CF06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rgbClr val="FF0000">
                    <a:lumMod val="60000"/>
                  </a:srgb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2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6-4449-9527-A480B3CF06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6-4449-9527-A480B3CF06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16-4449-9527-A480B3CF069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16-4449-9527-A480B3CF0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7788064"/>
        <c:axId val="1010782624"/>
      </c:barChart>
      <c:catAx>
        <c:axId val="10977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0782624"/>
        <c:crosses val="autoZero"/>
        <c:auto val="1"/>
        <c:lblAlgn val="ctr"/>
        <c:lblOffset val="100"/>
        <c:noMultiLvlLbl val="0"/>
      </c:catAx>
      <c:valAx>
        <c:axId val="101078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7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B3A64-E80B-D445-8C83-7BA4BDAA2BA7}" type="doc">
      <dgm:prSet loTypeId="urn:microsoft.com/office/officeart/2005/8/layout/chevron2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291363A-3235-D145-BECF-03394CBF0750}">
      <dgm:prSet phldrT="[Text]" custT="1"/>
      <dgm:spPr/>
      <dgm:t>
        <a:bodyPr/>
        <a:lstStyle/>
        <a:p>
          <a:r>
            <a:rPr lang="en-US" sz="2400" b="1"/>
            <a:t>Entry </a:t>
          </a:r>
        </a:p>
        <a:p>
          <a:r>
            <a:rPr lang="en-US" sz="2400" b="1"/>
            <a:t>Criteria</a:t>
          </a:r>
          <a:endParaRPr lang="en-US" sz="2400" b="1" dirty="0"/>
        </a:p>
      </dgm:t>
    </dgm:pt>
    <dgm:pt modelId="{F955B1E6-1003-2D41-91FC-D5BD6CA16E68}" type="parTrans" cxnId="{F2FCC2CB-52B5-AB43-939A-C7D48305D968}">
      <dgm:prSet/>
      <dgm:spPr/>
      <dgm:t>
        <a:bodyPr/>
        <a:lstStyle/>
        <a:p>
          <a:endParaRPr lang="en-US"/>
        </a:p>
      </dgm:t>
    </dgm:pt>
    <dgm:pt modelId="{CB70238F-8C97-0542-B074-5333B87E3D40}" type="sibTrans" cxnId="{F2FCC2CB-52B5-AB43-939A-C7D48305D968}">
      <dgm:prSet/>
      <dgm:spPr/>
      <dgm:t>
        <a:bodyPr/>
        <a:lstStyle/>
        <a:p>
          <a:endParaRPr lang="en-US"/>
        </a:p>
      </dgm:t>
    </dgm:pt>
    <dgm:pt modelId="{BAC1784B-AFBE-0F45-BBE2-567A860D8563}">
      <dgm:prSet phldrT="[Text]" custT="1"/>
      <dgm:spPr/>
      <dgm:t>
        <a:bodyPr/>
        <a:lstStyle/>
        <a:p>
          <a:r>
            <a:rPr lang="en-US" sz="2200" dirty="0"/>
            <a:t>Untreated Syphilis</a:t>
          </a:r>
        </a:p>
      </dgm:t>
    </dgm:pt>
    <dgm:pt modelId="{64E2E90C-1EB2-E14A-8571-8EE5A5E4C88D}" type="parTrans" cxnId="{08C36C77-6E2E-8C4B-AD45-511F2333ABF9}">
      <dgm:prSet/>
      <dgm:spPr/>
      <dgm:t>
        <a:bodyPr/>
        <a:lstStyle/>
        <a:p>
          <a:endParaRPr lang="en-US"/>
        </a:p>
      </dgm:t>
    </dgm:pt>
    <dgm:pt modelId="{620E6988-9FDF-3044-A931-BB0AA2284F8B}" type="sibTrans" cxnId="{08C36C77-6E2E-8C4B-AD45-511F2333ABF9}">
      <dgm:prSet/>
      <dgm:spPr/>
      <dgm:t>
        <a:bodyPr/>
        <a:lstStyle/>
        <a:p>
          <a:endParaRPr lang="en-US"/>
        </a:p>
      </dgm:t>
    </dgm:pt>
    <dgm:pt modelId="{E0EE3099-CF05-7641-BD21-C2775E4BD7B1}">
      <dgm:prSet phldrT="[Text]" custT="1"/>
      <dgm:spPr/>
      <dgm:t>
        <a:bodyPr/>
        <a:lstStyle/>
        <a:p>
          <a:r>
            <a:rPr lang="en-US" sz="2200" dirty="0"/>
            <a:t>Concern by referring provider for NS</a:t>
          </a:r>
        </a:p>
      </dgm:t>
    </dgm:pt>
    <dgm:pt modelId="{030921BF-972B-ED43-A0DA-77D0490F94BA}" type="parTrans" cxnId="{9F49109B-1F40-7640-9652-4457187CD523}">
      <dgm:prSet/>
      <dgm:spPr/>
      <dgm:t>
        <a:bodyPr/>
        <a:lstStyle/>
        <a:p>
          <a:endParaRPr lang="en-US"/>
        </a:p>
      </dgm:t>
    </dgm:pt>
    <dgm:pt modelId="{C076E87E-6E4B-8A4C-AA73-442B8CAAFD0E}" type="sibTrans" cxnId="{9F49109B-1F40-7640-9652-4457187CD523}">
      <dgm:prSet/>
      <dgm:spPr/>
      <dgm:t>
        <a:bodyPr/>
        <a:lstStyle/>
        <a:p>
          <a:endParaRPr lang="en-US"/>
        </a:p>
      </dgm:t>
    </dgm:pt>
    <dgm:pt modelId="{4702DCFC-BB31-BB40-B3DB-FC2B1DEB182C}">
      <dgm:prSet phldrT="[Text]" custT="1"/>
      <dgm:spPr/>
      <dgm:t>
        <a:bodyPr/>
        <a:lstStyle/>
        <a:p>
          <a:r>
            <a:rPr lang="en-US" sz="2400" b="1"/>
            <a:t>Procedures</a:t>
          </a:r>
          <a:endParaRPr lang="en-US" sz="2400" b="1" dirty="0"/>
        </a:p>
      </dgm:t>
    </dgm:pt>
    <dgm:pt modelId="{BD6DAEA9-1D66-3E44-A9B4-8F936B19D29F}" type="parTrans" cxnId="{0EE0ADFF-20B1-404E-AAD2-DBDA11B6FC06}">
      <dgm:prSet/>
      <dgm:spPr/>
      <dgm:t>
        <a:bodyPr/>
        <a:lstStyle/>
        <a:p>
          <a:endParaRPr lang="en-US"/>
        </a:p>
      </dgm:t>
    </dgm:pt>
    <dgm:pt modelId="{D3FD374D-653B-2F4D-B5ED-A93532F9E71D}" type="sibTrans" cxnId="{0EE0ADFF-20B1-404E-AAD2-DBDA11B6FC06}">
      <dgm:prSet/>
      <dgm:spPr/>
      <dgm:t>
        <a:bodyPr/>
        <a:lstStyle/>
        <a:p>
          <a:endParaRPr lang="en-US"/>
        </a:p>
      </dgm:t>
    </dgm:pt>
    <dgm:pt modelId="{134D7346-0CAA-A54A-A514-F415CDF47B6C}">
      <dgm:prSet phldrT="[Text]" custT="1"/>
      <dgm:spPr/>
      <dgm:t>
        <a:bodyPr/>
        <a:lstStyle/>
        <a:p>
          <a:r>
            <a:rPr lang="en-US" sz="2200" dirty="0"/>
            <a:t>Standardized assessment of new symptoms</a:t>
          </a:r>
        </a:p>
      </dgm:t>
    </dgm:pt>
    <dgm:pt modelId="{382463C6-2549-B745-999C-A9F36A7E7B6B}" type="parTrans" cxnId="{151B7BE5-6C6E-0D40-8C40-B16E22AABCD7}">
      <dgm:prSet/>
      <dgm:spPr/>
      <dgm:t>
        <a:bodyPr/>
        <a:lstStyle/>
        <a:p>
          <a:endParaRPr lang="en-US"/>
        </a:p>
      </dgm:t>
    </dgm:pt>
    <dgm:pt modelId="{619EC995-561D-8B48-8599-488A5ADF09CE}" type="sibTrans" cxnId="{151B7BE5-6C6E-0D40-8C40-B16E22AABCD7}">
      <dgm:prSet/>
      <dgm:spPr/>
      <dgm:t>
        <a:bodyPr/>
        <a:lstStyle/>
        <a:p>
          <a:endParaRPr lang="en-US"/>
        </a:p>
      </dgm:t>
    </dgm:pt>
    <dgm:pt modelId="{F8F497DB-19B5-0F4A-9F61-51784929A875}">
      <dgm:prSet phldrT="[Text]" custT="1"/>
      <dgm:spPr/>
      <dgm:t>
        <a:bodyPr/>
        <a:lstStyle/>
        <a:p>
          <a:r>
            <a:rPr lang="en-US" sz="2200" dirty="0"/>
            <a:t>Venipuncture &amp; LP</a:t>
          </a:r>
        </a:p>
      </dgm:t>
    </dgm:pt>
    <dgm:pt modelId="{6B6D1F28-3A9B-BA49-BBFB-2FE5235132FD}" type="parTrans" cxnId="{C35230C3-4F54-2444-8D40-4B1B99872E30}">
      <dgm:prSet/>
      <dgm:spPr/>
      <dgm:t>
        <a:bodyPr/>
        <a:lstStyle/>
        <a:p>
          <a:endParaRPr lang="en-US"/>
        </a:p>
      </dgm:t>
    </dgm:pt>
    <dgm:pt modelId="{C07FEB43-6357-B34E-B2E6-36F76A7CB738}" type="sibTrans" cxnId="{C35230C3-4F54-2444-8D40-4B1B99872E30}">
      <dgm:prSet/>
      <dgm:spPr/>
      <dgm:t>
        <a:bodyPr/>
        <a:lstStyle/>
        <a:p>
          <a:endParaRPr lang="en-US"/>
        </a:p>
      </dgm:t>
    </dgm:pt>
    <dgm:pt modelId="{48214C36-3C06-C54F-9292-2E7713BEC93E}">
      <dgm:prSet phldrT="[Text]" custT="1"/>
      <dgm:spPr/>
      <dgm:t>
        <a:bodyPr/>
        <a:lstStyle/>
        <a:p>
          <a:r>
            <a:rPr lang="en-US" sz="2200" dirty="0"/>
            <a:t>NS rigorously defined as a reactive CSF-VDRL</a:t>
          </a:r>
        </a:p>
      </dgm:t>
    </dgm:pt>
    <dgm:pt modelId="{C41CDBC9-3EEE-4540-8C42-2B74F43BDBC6}" type="parTrans" cxnId="{BF5C1CAE-8ECF-234C-820F-ACCA5617BE40}">
      <dgm:prSet/>
      <dgm:spPr/>
      <dgm:t>
        <a:bodyPr/>
        <a:lstStyle/>
        <a:p>
          <a:endParaRPr lang="en-US"/>
        </a:p>
      </dgm:t>
    </dgm:pt>
    <dgm:pt modelId="{DD7B6B0E-DAE1-5144-B0B8-FCAE4F7EAEC0}" type="sibTrans" cxnId="{BF5C1CAE-8ECF-234C-820F-ACCA5617BE40}">
      <dgm:prSet/>
      <dgm:spPr/>
      <dgm:t>
        <a:bodyPr/>
        <a:lstStyle/>
        <a:p>
          <a:endParaRPr lang="en-US"/>
        </a:p>
      </dgm:t>
    </dgm:pt>
    <dgm:pt modelId="{FCA8EA99-9FEE-8B4B-915C-0DFF467BD7AF}">
      <dgm:prSet phldrT="[Text]" custT="1"/>
      <dgm:spPr/>
      <dgm:t>
        <a:bodyPr/>
        <a:lstStyle/>
        <a:p>
          <a:r>
            <a:rPr lang="en-US" sz="2200" dirty="0"/>
            <a:t>none-mild-moderate-severe</a:t>
          </a:r>
        </a:p>
      </dgm:t>
    </dgm:pt>
    <dgm:pt modelId="{62889DA5-6EE0-884C-825A-23CF5FC5BD05}" type="parTrans" cxnId="{F33E03D3-AAD3-6C40-8093-9920260A486D}">
      <dgm:prSet/>
      <dgm:spPr/>
      <dgm:t>
        <a:bodyPr/>
        <a:lstStyle/>
        <a:p>
          <a:endParaRPr lang="en-US"/>
        </a:p>
      </dgm:t>
    </dgm:pt>
    <dgm:pt modelId="{978AD7E5-AED0-724F-9A92-875C85F0AA5D}" type="sibTrans" cxnId="{F33E03D3-AAD3-6C40-8093-9920260A486D}">
      <dgm:prSet/>
      <dgm:spPr/>
      <dgm:t>
        <a:bodyPr/>
        <a:lstStyle/>
        <a:p>
          <a:endParaRPr lang="en-US"/>
        </a:p>
      </dgm:t>
    </dgm:pt>
    <dgm:pt modelId="{D301E0FA-6E01-8547-9186-F990CEC62312}" type="pres">
      <dgm:prSet presAssocID="{C1DB3A64-E80B-D445-8C83-7BA4BDAA2BA7}" presName="linearFlow" presStyleCnt="0">
        <dgm:presLayoutVars>
          <dgm:dir/>
          <dgm:animLvl val="lvl"/>
          <dgm:resizeHandles val="exact"/>
        </dgm:presLayoutVars>
      </dgm:prSet>
      <dgm:spPr/>
    </dgm:pt>
    <dgm:pt modelId="{B7FE0F8C-7C71-3E47-9F96-8F2ABCF47D80}" type="pres">
      <dgm:prSet presAssocID="{3291363A-3235-D145-BECF-03394CBF0750}" presName="composite" presStyleCnt="0"/>
      <dgm:spPr/>
    </dgm:pt>
    <dgm:pt modelId="{5F0A8B47-98C0-8B41-BB41-C2D95F9B3738}" type="pres">
      <dgm:prSet presAssocID="{3291363A-3235-D145-BECF-03394CBF075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D7EE467E-116D-7146-9649-A202608C6DD6}" type="pres">
      <dgm:prSet presAssocID="{3291363A-3235-D145-BECF-03394CBF0750}" presName="descendantText" presStyleLbl="alignAcc1" presStyleIdx="0" presStyleCnt="2">
        <dgm:presLayoutVars>
          <dgm:bulletEnabled val="1"/>
        </dgm:presLayoutVars>
      </dgm:prSet>
      <dgm:spPr/>
    </dgm:pt>
    <dgm:pt modelId="{36494DE3-F00B-4C48-A3B0-54AB5A83088D}" type="pres">
      <dgm:prSet presAssocID="{CB70238F-8C97-0542-B074-5333B87E3D40}" presName="sp" presStyleCnt="0"/>
      <dgm:spPr/>
    </dgm:pt>
    <dgm:pt modelId="{691AE876-22D0-D64C-92C9-CFCCBED92948}" type="pres">
      <dgm:prSet presAssocID="{4702DCFC-BB31-BB40-B3DB-FC2B1DEB182C}" presName="composite" presStyleCnt="0"/>
      <dgm:spPr/>
    </dgm:pt>
    <dgm:pt modelId="{E2B008EC-EB9A-E344-816E-0E5B03CE6134}" type="pres">
      <dgm:prSet presAssocID="{4702DCFC-BB31-BB40-B3DB-FC2B1DEB182C}" presName="parentText" presStyleLbl="alignNode1" presStyleIdx="1" presStyleCnt="2" custScaleY="85089">
        <dgm:presLayoutVars>
          <dgm:chMax val="1"/>
          <dgm:bulletEnabled val="1"/>
        </dgm:presLayoutVars>
      </dgm:prSet>
      <dgm:spPr/>
    </dgm:pt>
    <dgm:pt modelId="{6FCAE93B-5B62-2E40-ACD6-8291BCFF9E3C}" type="pres">
      <dgm:prSet presAssocID="{4702DCFC-BB31-BB40-B3DB-FC2B1DEB182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86D0952E-D3EB-A743-8234-30AB898329D3}" type="presOf" srcId="{134D7346-0CAA-A54A-A514-F415CDF47B6C}" destId="{6FCAE93B-5B62-2E40-ACD6-8291BCFF9E3C}" srcOrd="0" destOrd="0" presId="urn:microsoft.com/office/officeart/2005/8/layout/chevron2"/>
    <dgm:cxn modelId="{ECC7BE30-D962-AA4C-AAF5-107B1882BD09}" type="presOf" srcId="{48214C36-3C06-C54F-9292-2E7713BEC93E}" destId="{6FCAE93B-5B62-2E40-ACD6-8291BCFF9E3C}" srcOrd="0" destOrd="3" presId="urn:microsoft.com/office/officeart/2005/8/layout/chevron2"/>
    <dgm:cxn modelId="{13E0063D-8645-D54C-A3C9-20EBA0606D54}" type="presOf" srcId="{C1DB3A64-E80B-D445-8C83-7BA4BDAA2BA7}" destId="{D301E0FA-6E01-8547-9186-F990CEC62312}" srcOrd="0" destOrd="0" presId="urn:microsoft.com/office/officeart/2005/8/layout/chevron2"/>
    <dgm:cxn modelId="{4B5E9C5B-D775-1B45-8517-EC58CEC24547}" type="presOf" srcId="{4702DCFC-BB31-BB40-B3DB-FC2B1DEB182C}" destId="{E2B008EC-EB9A-E344-816E-0E5B03CE6134}" srcOrd="0" destOrd="0" presId="urn:microsoft.com/office/officeart/2005/8/layout/chevron2"/>
    <dgm:cxn modelId="{6EF62546-2806-D940-8015-98BEC780AFD4}" type="presOf" srcId="{BAC1784B-AFBE-0F45-BBE2-567A860D8563}" destId="{D7EE467E-116D-7146-9649-A202608C6DD6}" srcOrd="0" destOrd="0" presId="urn:microsoft.com/office/officeart/2005/8/layout/chevron2"/>
    <dgm:cxn modelId="{8FD82A6C-2612-4A40-8EBD-D6D51CFCA2B9}" type="presOf" srcId="{FCA8EA99-9FEE-8B4B-915C-0DFF467BD7AF}" destId="{6FCAE93B-5B62-2E40-ACD6-8291BCFF9E3C}" srcOrd="0" destOrd="1" presId="urn:microsoft.com/office/officeart/2005/8/layout/chevron2"/>
    <dgm:cxn modelId="{08C36C77-6E2E-8C4B-AD45-511F2333ABF9}" srcId="{3291363A-3235-D145-BECF-03394CBF0750}" destId="{BAC1784B-AFBE-0F45-BBE2-567A860D8563}" srcOrd="0" destOrd="0" parTransId="{64E2E90C-1EB2-E14A-8571-8EE5A5E4C88D}" sibTransId="{620E6988-9FDF-3044-A931-BB0AA2284F8B}"/>
    <dgm:cxn modelId="{9F49109B-1F40-7640-9652-4457187CD523}" srcId="{3291363A-3235-D145-BECF-03394CBF0750}" destId="{E0EE3099-CF05-7641-BD21-C2775E4BD7B1}" srcOrd="1" destOrd="0" parTransId="{030921BF-972B-ED43-A0DA-77D0490F94BA}" sibTransId="{C076E87E-6E4B-8A4C-AA73-442B8CAAFD0E}"/>
    <dgm:cxn modelId="{334BA6A3-4DDE-BC49-86B8-C83D4EF3FD4A}" type="presOf" srcId="{E0EE3099-CF05-7641-BD21-C2775E4BD7B1}" destId="{D7EE467E-116D-7146-9649-A202608C6DD6}" srcOrd="0" destOrd="1" presId="urn:microsoft.com/office/officeart/2005/8/layout/chevron2"/>
    <dgm:cxn modelId="{C8C84DA4-5E1C-D641-9FC4-67174738C458}" type="presOf" srcId="{F8F497DB-19B5-0F4A-9F61-51784929A875}" destId="{6FCAE93B-5B62-2E40-ACD6-8291BCFF9E3C}" srcOrd="0" destOrd="2" presId="urn:microsoft.com/office/officeart/2005/8/layout/chevron2"/>
    <dgm:cxn modelId="{BF5C1CAE-8ECF-234C-820F-ACCA5617BE40}" srcId="{4702DCFC-BB31-BB40-B3DB-FC2B1DEB182C}" destId="{48214C36-3C06-C54F-9292-2E7713BEC93E}" srcOrd="2" destOrd="0" parTransId="{C41CDBC9-3EEE-4540-8C42-2B74F43BDBC6}" sibTransId="{DD7B6B0E-DAE1-5144-B0B8-FCAE4F7EAEC0}"/>
    <dgm:cxn modelId="{C35230C3-4F54-2444-8D40-4B1B99872E30}" srcId="{4702DCFC-BB31-BB40-B3DB-FC2B1DEB182C}" destId="{F8F497DB-19B5-0F4A-9F61-51784929A875}" srcOrd="1" destOrd="0" parTransId="{6B6D1F28-3A9B-BA49-BBFB-2FE5235132FD}" sibTransId="{C07FEB43-6357-B34E-B2E6-36F76A7CB738}"/>
    <dgm:cxn modelId="{6E07A3C4-FCD2-3848-90DE-716EF6B29AE6}" type="presOf" srcId="{3291363A-3235-D145-BECF-03394CBF0750}" destId="{5F0A8B47-98C0-8B41-BB41-C2D95F9B3738}" srcOrd="0" destOrd="0" presId="urn:microsoft.com/office/officeart/2005/8/layout/chevron2"/>
    <dgm:cxn modelId="{F2FCC2CB-52B5-AB43-939A-C7D48305D968}" srcId="{C1DB3A64-E80B-D445-8C83-7BA4BDAA2BA7}" destId="{3291363A-3235-D145-BECF-03394CBF0750}" srcOrd="0" destOrd="0" parTransId="{F955B1E6-1003-2D41-91FC-D5BD6CA16E68}" sibTransId="{CB70238F-8C97-0542-B074-5333B87E3D40}"/>
    <dgm:cxn modelId="{F33E03D3-AAD3-6C40-8093-9920260A486D}" srcId="{134D7346-0CAA-A54A-A514-F415CDF47B6C}" destId="{FCA8EA99-9FEE-8B4B-915C-0DFF467BD7AF}" srcOrd="0" destOrd="0" parTransId="{62889DA5-6EE0-884C-825A-23CF5FC5BD05}" sibTransId="{978AD7E5-AED0-724F-9A92-875C85F0AA5D}"/>
    <dgm:cxn modelId="{151B7BE5-6C6E-0D40-8C40-B16E22AABCD7}" srcId="{4702DCFC-BB31-BB40-B3DB-FC2B1DEB182C}" destId="{134D7346-0CAA-A54A-A514-F415CDF47B6C}" srcOrd="0" destOrd="0" parTransId="{382463C6-2549-B745-999C-A9F36A7E7B6B}" sibTransId="{619EC995-561D-8B48-8599-488A5ADF09CE}"/>
    <dgm:cxn modelId="{0EE0ADFF-20B1-404E-AAD2-DBDA11B6FC06}" srcId="{C1DB3A64-E80B-D445-8C83-7BA4BDAA2BA7}" destId="{4702DCFC-BB31-BB40-B3DB-FC2B1DEB182C}" srcOrd="1" destOrd="0" parTransId="{BD6DAEA9-1D66-3E44-A9B4-8F936B19D29F}" sibTransId="{D3FD374D-653B-2F4D-B5ED-A93532F9E71D}"/>
    <dgm:cxn modelId="{BF4AB2CA-FCB5-2F41-A94B-A7EBD58AA909}" type="presParOf" srcId="{D301E0FA-6E01-8547-9186-F990CEC62312}" destId="{B7FE0F8C-7C71-3E47-9F96-8F2ABCF47D80}" srcOrd="0" destOrd="0" presId="urn:microsoft.com/office/officeart/2005/8/layout/chevron2"/>
    <dgm:cxn modelId="{F4B05108-D321-A845-84D0-8B89367ECDF7}" type="presParOf" srcId="{B7FE0F8C-7C71-3E47-9F96-8F2ABCF47D80}" destId="{5F0A8B47-98C0-8B41-BB41-C2D95F9B3738}" srcOrd="0" destOrd="0" presId="urn:microsoft.com/office/officeart/2005/8/layout/chevron2"/>
    <dgm:cxn modelId="{8A7C902D-1FC6-5945-8356-5DE5319A41AA}" type="presParOf" srcId="{B7FE0F8C-7C71-3E47-9F96-8F2ABCF47D80}" destId="{D7EE467E-116D-7146-9649-A202608C6DD6}" srcOrd="1" destOrd="0" presId="urn:microsoft.com/office/officeart/2005/8/layout/chevron2"/>
    <dgm:cxn modelId="{4E05C7E6-4B0B-CD47-B903-DEAE4B19A8FF}" type="presParOf" srcId="{D301E0FA-6E01-8547-9186-F990CEC62312}" destId="{36494DE3-F00B-4C48-A3B0-54AB5A83088D}" srcOrd="1" destOrd="0" presId="urn:microsoft.com/office/officeart/2005/8/layout/chevron2"/>
    <dgm:cxn modelId="{1F591E79-F2E5-7B42-98BD-1C8C70149615}" type="presParOf" srcId="{D301E0FA-6E01-8547-9186-F990CEC62312}" destId="{691AE876-22D0-D64C-92C9-CFCCBED92948}" srcOrd="2" destOrd="0" presId="urn:microsoft.com/office/officeart/2005/8/layout/chevron2"/>
    <dgm:cxn modelId="{D1E0BA92-CA0C-1942-B3CE-F5F3E490062C}" type="presParOf" srcId="{691AE876-22D0-D64C-92C9-CFCCBED92948}" destId="{E2B008EC-EB9A-E344-816E-0E5B03CE6134}" srcOrd="0" destOrd="0" presId="urn:microsoft.com/office/officeart/2005/8/layout/chevron2"/>
    <dgm:cxn modelId="{27AFF561-42D6-9C4C-AA4B-9E43FC6EC5DB}" type="presParOf" srcId="{691AE876-22D0-D64C-92C9-CFCCBED92948}" destId="{6FCAE93B-5B62-2E40-ACD6-8291BCFF9E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A8B47-98C0-8B41-BB41-C2D95F9B3738}">
      <dsp:nvSpPr>
        <dsp:cNvPr id="0" name=""/>
        <dsp:cNvSpPr/>
      </dsp:nvSpPr>
      <dsp:spPr>
        <a:xfrm rot="5400000">
          <a:off x="-396612" y="497482"/>
          <a:ext cx="2644080" cy="185085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Entry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Criteria</a:t>
          </a:r>
          <a:endParaRPr lang="en-US" sz="2400" b="1" kern="1200" dirty="0"/>
        </a:p>
      </dsp:txBody>
      <dsp:txXfrm rot="-5400000">
        <a:off x="0" y="1026298"/>
        <a:ext cx="1850856" cy="793224"/>
      </dsp:txXfrm>
    </dsp:sp>
    <dsp:sp modelId="{D7EE467E-116D-7146-9649-A202608C6DD6}">
      <dsp:nvSpPr>
        <dsp:cNvPr id="0" name=""/>
        <dsp:cNvSpPr/>
      </dsp:nvSpPr>
      <dsp:spPr>
        <a:xfrm rot="5400000">
          <a:off x="4314252" y="-2362525"/>
          <a:ext cx="1718652" cy="664544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Untreated Syphilis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Concern by referring provider for NS</a:t>
          </a:r>
        </a:p>
      </dsp:txBody>
      <dsp:txXfrm rot="-5400000">
        <a:off x="1850857" y="184768"/>
        <a:ext cx="6561545" cy="1550856"/>
      </dsp:txXfrm>
    </dsp:sp>
    <dsp:sp modelId="{E2B008EC-EB9A-E344-816E-0E5B03CE6134}">
      <dsp:nvSpPr>
        <dsp:cNvPr id="0" name=""/>
        <dsp:cNvSpPr/>
      </dsp:nvSpPr>
      <dsp:spPr>
        <a:xfrm rot="5400000">
          <a:off x="-199482" y="2649390"/>
          <a:ext cx="2249821" cy="1850856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Procedures</a:t>
          </a:r>
          <a:endParaRPr lang="en-US" sz="2400" b="1" kern="1200" dirty="0"/>
        </a:p>
      </dsp:txBody>
      <dsp:txXfrm rot="-5400000">
        <a:off x="1" y="3375335"/>
        <a:ext cx="1850856" cy="398965"/>
      </dsp:txXfrm>
    </dsp:sp>
    <dsp:sp modelId="{6FCAE93B-5B62-2E40-ACD6-8291BCFF9E3C}">
      <dsp:nvSpPr>
        <dsp:cNvPr id="0" name=""/>
        <dsp:cNvSpPr/>
      </dsp:nvSpPr>
      <dsp:spPr>
        <a:xfrm rot="5400000">
          <a:off x="4314252" y="-13487"/>
          <a:ext cx="1718652" cy="6645443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Standardized assessment of new symptoms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none-mild-moderate-severe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Venipuncture &amp; LP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NS rigorously defined as a reactive CSF-VDRL</a:t>
          </a:r>
        </a:p>
      </dsp:txBody>
      <dsp:txXfrm rot="-5400000">
        <a:off x="1850857" y="2533806"/>
        <a:ext cx="6561545" cy="1550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were a total of 466 individuals</a:t>
            </a:r>
            <a:r>
              <a:rPr lang="en-US" baseline="0" dirty="0"/>
              <a:t> included in the analysis and reflecting the demographics of syphilis in Seattle, the majority were HIV-infected 385 and the majority were middle-aged men.  HIV-infected participants were more likely to have early syphilis (primary, secondary or early latent disease) 69% in HIV+ </a:t>
            </a:r>
            <a:r>
              <a:rPr lang="en-US" baseline="0" dirty="0" err="1"/>
              <a:t>vs</a:t>
            </a:r>
            <a:r>
              <a:rPr lang="en-US" baseline="0" dirty="0"/>
              <a:t> 42% in HIV-.  The median RPR titer in both groups was 1:64 but with a higher IQR in the HIV-infected.  Most participants had at least 1 clinical symptom, and by our rigorous </a:t>
            </a:r>
            <a:r>
              <a:rPr lang="en-US" baseline="0" dirty="0" err="1"/>
              <a:t>def</a:t>
            </a:r>
            <a:r>
              <a:rPr lang="en-US" baseline="0" dirty="0"/>
              <a:t> of NS which again was defined as a reactive CSF VDRL, 25% of the HIV uninfected and 18% of the HIV infected had </a:t>
            </a:r>
            <a:r>
              <a:rPr lang="en-US" baseline="0" dirty="0" err="1"/>
              <a:t>neurosyphilis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8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0594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18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65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I already said mos</a:t>
            </a:r>
            <a:r>
              <a:rPr lang="en-US" dirty="0"/>
              <a:t>t study</a:t>
            </a:r>
            <a:r>
              <a:rPr lang="en-US" baseline="0" dirty="0"/>
              <a:t> participants had at least one of the neurologic symptoms that were assessed.  Only 19% of the HIV uninfected and 20% of the HIV infected participants endorsed none of the symptoms.  The most common symptoms in the HIV uninfected were in order of prevalence: vision loss, headache and hearing loss </a:t>
            </a:r>
            <a:r>
              <a:rPr lang="en-US" baseline="0" dirty="0" err="1"/>
              <a:t>vs</a:t>
            </a:r>
            <a:r>
              <a:rPr lang="en-US" baseline="0" dirty="0"/>
              <a:t> in the HIV infected vision loss, headache, and ocular inflammation.   Compared to the HIV-infected, the HIV-uninfected were more likely to have hearing loss, sensory loss, or gait incoordination (as you can see with the significant p-values).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9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9923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we then looked at which symptoms were associated with </a:t>
            </a:r>
            <a:r>
              <a:rPr lang="en-US" dirty="0" err="1"/>
              <a:t>neurosyphilis</a:t>
            </a:r>
            <a:r>
              <a:rPr lang="en-US" dirty="0"/>
              <a:t>,</a:t>
            </a:r>
            <a:r>
              <a:rPr lang="en-US" baseline="0" dirty="0"/>
              <a:t> as defined by a reactive CSF VDRL, these were the symptoms that were important at least in the HIV infected.  As you can see in the HIV-uninfected, none of the clinical </a:t>
            </a:r>
            <a:r>
              <a:rPr lang="en-US" baseline="0" dirty="0" err="1"/>
              <a:t>sx</a:t>
            </a:r>
            <a:r>
              <a:rPr lang="en-US" baseline="0" dirty="0"/>
              <a:t> were more common in those with </a:t>
            </a:r>
            <a:r>
              <a:rPr lang="en-US" baseline="0" dirty="0" err="1"/>
              <a:t>neurosyphilis</a:t>
            </a:r>
            <a:r>
              <a:rPr lang="en-US" baseline="0" dirty="0"/>
              <a:t> as defined by a reactive CSF-VDRL.  In the HIV-infected the odds of NS were roughly 2x higher with mild or greater photophobia, gait incoordination, and vision loss, the strongest </a:t>
            </a:r>
            <a:r>
              <a:rPr lang="en-US" baseline="0" dirty="0" err="1"/>
              <a:t>assoc</a:t>
            </a:r>
            <a:r>
              <a:rPr lang="en-US" baseline="0" dirty="0"/>
              <a:t> was with mod+ VL with an odds ratio of 6.7, followed by mod+ HL with a 3.1x higher odds of 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10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464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looked at the specificity and</a:t>
            </a:r>
            <a:r>
              <a:rPr lang="en-US" baseline="0" dirty="0"/>
              <a:t> sensitivity of the neurologic </a:t>
            </a:r>
            <a:r>
              <a:rPr lang="en-US" baseline="0" dirty="0" err="1"/>
              <a:t>sx</a:t>
            </a:r>
            <a:r>
              <a:rPr lang="en-US" baseline="0" dirty="0"/>
              <a:t> found to be associated with NS in the HIV infected participants, and as you can see, while these symptoms (w/ the exception of mild vision loss) had reasonable specificity, ranging from 85-95% for the dx of NS, the sensitivity was quite low, ranging from only 13-65%. Bottom line from these results is that you can’t use these symptoms as a screen for whom to tap b/c generally a high sensitivity test is good for a screening evaluation, but if your </a:t>
            </a:r>
            <a:r>
              <a:rPr lang="en-US" baseline="0" dirty="0" err="1"/>
              <a:t>pt</a:t>
            </a:r>
            <a:r>
              <a:rPr lang="en-US" baseline="0" dirty="0"/>
              <a:t> does have one of these symptoms, b/c they are relatively specific, it heightens your suspicion that the </a:t>
            </a:r>
            <a:r>
              <a:rPr lang="en-US" baseline="0" dirty="0" err="1"/>
              <a:t>pt</a:t>
            </a:r>
            <a:r>
              <a:rPr lang="en-US" baseline="0" dirty="0"/>
              <a:t> will have NS.</a:t>
            </a:r>
          </a:p>
          <a:p>
            <a:endParaRPr lang="en-US" baseline="0" dirty="0"/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(And just to make the clinical significance clearer lets take the ex of mod or greater hearing loss – b/c specificity= the proportion of true negatives (those w/o NS) identified by the symptom, a specificity of 95% based on this sample, means that 95% of those </a:t>
            </a:r>
            <a:r>
              <a:rPr lang="en-US" baseline="0" dirty="0" err="1"/>
              <a:t>withOUT</a:t>
            </a:r>
            <a:r>
              <a:rPr lang="en-US" baseline="0" dirty="0"/>
              <a:t> NS would not having </a:t>
            </a:r>
            <a:r>
              <a:rPr lang="en-US" baseline="0" dirty="0" err="1"/>
              <a:t>mod+HL</a:t>
            </a:r>
            <a:r>
              <a:rPr lang="en-US" baseline="0" dirty="0"/>
              <a:t> and b/c sensitivity = the proportion of true positives (+NS) identified by the symptom, a sensitivity of 13% means based on this sample we’d expect 13% of </a:t>
            </a:r>
            <a:r>
              <a:rPr lang="en-US" baseline="0" dirty="0" err="1"/>
              <a:t>pts</a:t>
            </a:r>
            <a:r>
              <a:rPr lang="en-US" baseline="0" dirty="0"/>
              <a:t> with NS to have mod+ HL.)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11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84167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However, neurologic </a:t>
            </a:r>
            <a:r>
              <a:rPr lang="en-US" baseline="0" dirty="0" err="1"/>
              <a:t>sx</a:t>
            </a:r>
            <a:r>
              <a:rPr lang="en-US" baseline="0" dirty="0"/>
              <a:t> do NOT predict NS in the HIV uninfected.  Why? This was not a result we anticipated and possible reasons might include --  </a:t>
            </a:r>
          </a:p>
          <a:p>
            <a:r>
              <a:rPr lang="en-US" baseline="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13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1372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Among </a:t>
            </a:r>
            <a:r>
              <a:rPr lang="en-US" baseline="0" dirty="0" err="1"/>
              <a:t>pts</a:t>
            </a:r>
            <a:r>
              <a:rPr lang="en-US" baseline="0" dirty="0"/>
              <a:t> with symptomatic NS, is coexisting meningitis (CSF abnormalities) just more common in those who are HIV-infected </a:t>
            </a:r>
            <a:r>
              <a:rPr lang="en-US" baseline="0" dirty="0" err="1"/>
              <a:t>vs</a:t>
            </a:r>
            <a:r>
              <a:rPr lang="en-US" baseline="0" dirty="0"/>
              <a:t> HIV-uninfected?  This is supported by other work, particularly w/ the example of ocular syphilis….	A review of 93 HIV-infected and 50 HIV-uninfected individuals with syphilitic uveitis found that HIV infected </a:t>
            </a:r>
            <a:r>
              <a:rPr lang="en-US" baseline="0" dirty="0" err="1"/>
              <a:t>ind</a:t>
            </a:r>
            <a:r>
              <a:rPr lang="en-US" baseline="0" dirty="0"/>
              <a:t> were 1.3 x more likely to have CSF </a:t>
            </a:r>
            <a:r>
              <a:rPr lang="en-US" baseline="0" dirty="0" err="1"/>
              <a:t>abnl</a:t>
            </a:r>
            <a:r>
              <a:rPr lang="en-US" baseline="0" dirty="0"/>
              <a:t> than those not infected w/ HIV.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14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40600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finally given the low sensitivity of even our significantly associated </a:t>
            </a:r>
            <a:r>
              <a:rPr lang="en-US" baseline="0" dirty="0" err="1"/>
              <a:t>sx</a:t>
            </a:r>
            <a:r>
              <a:rPr lang="en-US" baseline="0" dirty="0"/>
              <a:t>, it is important to keep in mind that lack of </a:t>
            </a:r>
            <a:r>
              <a:rPr lang="en-US" baseline="0" dirty="0" err="1"/>
              <a:t>sx</a:t>
            </a:r>
            <a:r>
              <a:rPr lang="en-US" baseline="0" dirty="0"/>
              <a:t>… </a:t>
            </a:r>
            <a:endParaRPr lang="en-US" dirty="0"/>
          </a:p>
          <a:p>
            <a:r>
              <a:rPr lang="en-US" dirty="0"/>
              <a:t>The explanation for this is likely b/c of asymptomatic</a:t>
            </a:r>
            <a:r>
              <a:rPr lang="en-US" baseline="0" dirty="0"/>
              <a:t> </a:t>
            </a:r>
            <a:r>
              <a:rPr lang="en-US" baseline="0" dirty="0" err="1"/>
              <a:t>neurosyphilis</a:t>
            </a:r>
            <a:r>
              <a:rPr lang="en-US" baseline="0" dirty="0"/>
              <a:t>… as we said at the beginning of the talk, we know that a subset of patients has a reactive CSF-VDRL even though the </a:t>
            </a:r>
            <a:r>
              <a:rPr lang="en-US" baseline="0" dirty="0" err="1"/>
              <a:t>pt</a:t>
            </a:r>
            <a:r>
              <a:rPr lang="en-US" baseline="0" dirty="0"/>
              <a:t> has no clinical symptoms.  Asymptomatic NS is common, especially in early syphilis and the clinical significance remains a matter of debate.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15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262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comparisons make it more likely you will find an association</a:t>
            </a:r>
            <a:r>
              <a:rPr lang="en-US" baseline="0" dirty="0"/>
              <a:t> that isn’t truly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16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9865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B34E5-C02E-7641-8401-F326D221C673}" type="slidenum">
              <a:rPr lang="en-US" smtClean="0">
                <a:latin typeface="Arial Regular"/>
              </a:rPr>
              <a:t>17</a:t>
            </a:fld>
            <a:endParaRPr lang="en-US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9881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vecho.org)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hiv.uw.edu)/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d.uw.ed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hepatitisc.uw.edu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c.ucsf.edu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 sz="22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0" y="90696"/>
            <a:ext cx="2280880" cy="7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83897"/>
      </p:ext>
    </p:extLst>
  </p:cSld>
  <p:clrMapOvr>
    <a:masterClrMapping/>
  </p:clrMapOvr>
  <p:transition spd="slow"/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V Curricu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National HIV Curriculum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" y="1426788"/>
            <a:ext cx="7803918" cy="5202612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</p:spTree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WAETC Regional Pr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MWAETC Regional Programs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306336" y="1371522"/>
            <a:ext cx="862773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AIDS CLINICAL CONFERENCE 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Educating healthcare professionals on the latest in HIV treatment and research through live and webcast lectures</a:t>
            </a:r>
            <a:br>
              <a:rPr lang="en-US" sz="1500" dirty="0">
                <a:solidFill>
                  <a:schemeClr val="bg2"/>
                </a:solidFill>
                <a:latin typeface="+mn-lt"/>
              </a:rPr>
            </a:b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DENTAL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Providing HIV oral health training and consultation to health care professionals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HIV IN CORRECTIONS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Training health care providers working in correctional settings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INTER-PROFESSIONAL EDUCATION (IPE)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Advancing workforce development for inter-professional teams in HIV primary care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MWAETC HIV ECHO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Building capacity of rural health care providers through weekly telehealth sessions including case discussions with an expert panel (</a:t>
            </a:r>
            <a:r>
              <a:rPr lang="en-US" sz="1500" dirty="0">
                <a:solidFill>
                  <a:schemeClr val="bg2"/>
                </a:solidFill>
                <a:latin typeface="+mn-lt"/>
                <a:hlinkClick r:id="rId3"/>
              </a:rPr>
              <a:t>www.hivecho.org)</a:t>
            </a:r>
            <a:endParaRPr lang="en-US" sz="15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NATIONAL HIV CURRICULUM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Offering comprehensive online HIV care and treatment content with free CE  (</a:t>
            </a:r>
            <a:r>
              <a:rPr lang="en-US" sz="1500" dirty="0">
                <a:solidFill>
                  <a:schemeClr val="bg2"/>
                </a:solidFill>
                <a:latin typeface="+mn-lt"/>
                <a:hlinkClick r:id="rId4"/>
              </a:rPr>
              <a:t>www.hiv.uw.edu)</a:t>
            </a:r>
            <a:endParaRPr lang="en-US" sz="15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PRACTICE TRANSFORMATION PROJECTS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 - Working with selected clinics to improve patient outcomes along the HIV care continuum  </a:t>
            </a:r>
          </a:p>
          <a:p>
            <a:pPr marL="45720" indent="0">
              <a:buNone/>
            </a:pPr>
            <a:endParaRPr lang="en-US" sz="900" dirty="0">
              <a:solidFill>
                <a:schemeClr val="bg2"/>
              </a:solidFill>
              <a:latin typeface="+mn-lt"/>
            </a:endParaRPr>
          </a:p>
          <a:p>
            <a:pPr marL="45720" indent="0">
              <a:buNone/>
            </a:pPr>
            <a:r>
              <a:rPr lang="en-US" sz="1500" b="1" dirty="0">
                <a:solidFill>
                  <a:schemeClr val="bg2"/>
                </a:solidFill>
                <a:latin typeface="+mn-lt"/>
              </a:rPr>
              <a:t>PRECEPTORSHIP PROGRAM </a:t>
            </a:r>
            <a:r>
              <a:rPr lang="en-US" sz="1500" dirty="0">
                <a:solidFill>
                  <a:schemeClr val="bg2"/>
                </a:solidFill>
                <a:latin typeface="+mn-lt"/>
              </a:rPr>
              <a:t>- Arranging opportunities to shadow expert HIV providers in clinic settings 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W Websit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302417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252404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MWAETC Website Features (</a:t>
            </a:r>
            <a:r>
              <a:rPr lang="en-US" sz="3200" cap="none" baseline="0" dirty="0" err="1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ww.mwaetc.org</a:t>
            </a:r>
            <a:r>
              <a:rPr lang="en-US" sz="3200" cap="none" baseline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  <a:endParaRPr lang="en-US" sz="3200" cap="none" baseline="0" dirty="0">
              <a:solidFill>
                <a:schemeClr val="bg1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393061" y="1551394"/>
            <a:ext cx="8406045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Trainings calendar </a:t>
            </a:r>
            <a:r>
              <a:rPr kumimoji="0" lang="mr-I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Information and registration links for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and regional events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Regional program information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Archived AIDS Clinical Conference presentations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Resources: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 Opportunities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Providers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 Specific Resources</a:t>
            </a:r>
          </a:p>
          <a:p>
            <a:pPr marL="61722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A78"/>
              </a:buClr>
              <a:buSzPct val="85000"/>
              <a:buFont typeface="Lucida Grande"/>
              <a:buChar char="-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Patients</a:t>
            </a:r>
          </a:p>
          <a:p>
            <a:endParaRPr lang="en-US" dirty="0">
              <a:latin typeface="Arial"/>
            </a:endParaRPr>
          </a:p>
        </p:txBody>
      </p:sp>
    </p:spTree>
  </p:cSld>
  <p:clrMapOvr>
    <a:masterClrMapping/>
  </p:clrMapOvr>
  <p:transition spd="slow"/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ine Curricu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Online Curricula with Free CME/CNE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33400" y="1371600"/>
            <a:ext cx="8503918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3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www.std.uw.edu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features self-study modules and Question Bank (board-review style) on a variety of STDs.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4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www.hepatitisc.uw.edu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features self-study modules for diagnosis, monitoring, and management of HCV infection; tools and calculators; HCV medications; and a resource library.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1188"/>
            <a:ext cx="771143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28683"/>
            <a:ext cx="6318970" cy="747745"/>
          </a:xfrm>
          <a:prstGeom prst="rect">
            <a:avLst/>
          </a:prstGeom>
        </p:spPr>
      </p:pic>
    </p:spTree>
  </p:cSld>
  <p:clrMapOvr>
    <a:masterClrMapping/>
  </p:clrMapOvr>
  <p:transition spd="slow"/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TC Consultation 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National HIV/AIDS Consultation Resources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95190" y="1416308"/>
            <a:ext cx="8503918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Clinician Consultation Center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www.nccc.ucsf.edu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HIV/AIDS Management 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Warmline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1-800-833-3413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M-F, 6am - 5pm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PEPline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1-800-HIV-4911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 day, 6am - 6pm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PrEPline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1-855-HIV-PrEP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M-F, 8am - 3pm PST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A78"/>
              </a:buClr>
              <a:buSzPct val="11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Perinatal HIV Hotline	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1-888-HIV-8765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A7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A7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chemeClr val="bg2"/>
              </a:solidFill>
              <a:latin typeface="Arial Regular"/>
            </a:endParaRPr>
          </a:p>
          <a:p>
            <a:pPr marL="45720" indent="0">
              <a:buNone/>
            </a:pPr>
            <a:endParaRPr lang="en-US" sz="1400" baseline="0" dirty="0">
              <a:solidFill>
                <a:schemeClr val="tx1"/>
              </a:solidFill>
              <a:latin typeface="+mj-lt"/>
            </a:endParaRPr>
          </a:p>
          <a:p>
            <a:pPr marL="45720" indent="0">
              <a:buNone/>
            </a:pPr>
            <a:r>
              <a:rPr lang="en-US" sz="1400" baseline="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fld id="{4BAD0B74-03FC-7346-BD40-0C60509AF26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fld id="{0AA2BCF2-C87A-524F-823E-74ADBA1B1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fld id="{4BAD0B74-03FC-7346-BD40-0C60509AF26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fld id="{0AA2BCF2-C87A-524F-823E-74ADBA1B1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3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fld id="{4BAD0B74-03FC-7346-BD40-0C60509AF266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fld id="{0AA2BCF2-C87A-524F-823E-74ADBA1B1B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List any potential conflicts of interest or relationships </a:t>
            </a:r>
            <a:br>
              <a:rPr lang="en-US" dirty="0"/>
            </a:br>
            <a:r>
              <a:rPr lang="en-US" dirty="0"/>
              <a:t>(such as affiliation with a pharmaceutical company via a speakers bureau or grant funding, etc.).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none, list: “No conflicts of interest or relationships to disclose.”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</p:cSld>
  <p:clrMapOvr>
    <a:masterClrMapping/>
  </p:clrMapOvr>
  <p:transition spd="slow"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171951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4572000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8497063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809355522"/>
              </p:ext>
            </p:extLst>
          </p:nvPr>
        </p:nvGraphicFramePr>
        <p:xfrm>
          <a:off x="1143000" y="1905000"/>
          <a:ext cx="6858000" cy="443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354676"/>
            <a:ext cx="838200" cy="488722"/>
          </a:xfrm>
          <a:prstGeom prst="rect">
            <a:avLst/>
          </a:prstGeom>
        </p:spPr>
      </p:pic>
      <p:pic>
        <p:nvPicPr>
          <p:cNvPr id="10" name="Picture 9" descr="background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48369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8497063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1"/>
              </a:buClr>
              <a:buSzPct val="110000"/>
              <a:buFont typeface="Arial"/>
              <a:buChar char="•"/>
              <a:defRPr sz="2400" baseline="0">
                <a:solidFill>
                  <a:schemeClr val="bg1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pic>
        <p:nvPicPr>
          <p:cNvPr id="12" name="Picture 11" descr="frontier ech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88979905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76199"/>
            <a:ext cx="9156413" cy="6976582"/>
            <a:chOff x="0" y="-76199"/>
            <a:chExt cx="9156413" cy="6976582"/>
          </a:xfrm>
        </p:grpSpPr>
        <p:pic>
          <p:nvPicPr>
            <p:cNvPr id="17" name="Picture 16" descr="background.jp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-76199"/>
              <a:ext cx="9156413" cy="695248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" name="Oval 17"/>
            <p:cNvSpPr>
              <a:spLocks noChangeAspect="1"/>
            </p:cNvSpPr>
            <p:nvPr userDrawn="1"/>
          </p:nvSpPr>
          <p:spPr>
            <a:xfrm rot="19977071">
              <a:off x="8256244" y="5997218"/>
              <a:ext cx="555629" cy="459932"/>
            </a:xfrm>
            <a:prstGeom prst="ellipse">
              <a:avLst/>
            </a:prstGeom>
            <a:solidFill>
              <a:srgbClr val="12639D">
                <a:alpha val="90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 userDrawn="1"/>
          </p:nvSpPr>
          <p:spPr>
            <a:xfrm rot="19977071">
              <a:off x="7497503" y="6210952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 userDrawn="1"/>
          </p:nvSpPr>
          <p:spPr>
            <a:xfrm>
              <a:off x="8317301" y="644867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 rot="19977071">
              <a:off x="6668932" y="6333823"/>
              <a:ext cx="519053" cy="429656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 userDrawn="1"/>
          </p:nvSpPr>
          <p:spPr>
            <a:xfrm rot="19977071">
              <a:off x="5953179" y="6505874"/>
              <a:ext cx="399826" cy="273482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 userDrawn="1"/>
          </p:nvSpPr>
          <p:spPr>
            <a:xfrm>
              <a:off x="5926011" y="6592211"/>
              <a:ext cx="439929" cy="300913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 userDrawn="1"/>
          </p:nvSpPr>
          <p:spPr>
            <a:xfrm rot="21371606">
              <a:off x="5213850" y="6558975"/>
              <a:ext cx="499132" cy="341408"/>
            </a:xfrm>
            <a:prstGeom prst="ellipse">
              <a:avLst/>
            </a:prstGeom>
            <a:solidFill>
              <a:srgbClr val="12629C">
                <a:alpha val="96000"/>
              </a:srgbClr>
            </a:solidFill>
            <a:ln>
              <a:noFill/>
            </a:ln>
            <a:effectLst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5" name="Picture 14" descr="frontier ec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18541844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ier echo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172200"/>
            <a:ext cx="838200" cy="594992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3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26" r:id="rId11"/>
    <p:sldLayoutId id="2147483724" r:id="rId12"/>
    <p:sldLayoutId id="2147483727" r:id="rId13"/>
    <p:sldLayoutId id="2147483728" r:id="rId14"/>
    <p:sldLayoutId id="2147483725" r:id="rId15"/>
    <p:sldLayoutId id="2147483729" r:id="rId16"/>
    <p:sldLayoutId id="2147483730" r:id="rId17"/>
    <p:sldLayoutId id="2147483731" r:id="rId18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How Well Do Neurologic Symptoms Identify Individuals with </a:t>
            </a:r>
            <a:r>
              <a:rPr lang="en-US" dirty="0" err="1"/>
              <a:t>Neurosyphilis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en-US" b="1" dirty="0"/>
              <a:t>Arielle Davis</a:t>
            </a:r>
            <a:r>
              <a:rPr lang="en-US" dirty="0"/>
              <a:t>, Joshua Stern, Shelia Dunaway, Lauren </a:t>
            </a:r>
            <a:r>
              <a:rPr lang="en-US" dirty="0" err="1"/>
              <a:t>Tantalo</a:t>
            </a:r>
            <a:r>
              <a:rPr lang="en-US" dirty="0"/>
              <a:t>, Sharon </a:t>
            </a:r>
            <a:r>
              <a:rPr lang="en-US" dirty="0" err="1"/>
              <a:t>Sahi</a:t>
            </a:r>
            <a:r>
              <a:rPr lang="en-US" dirty="0"/>
              <a:t>, Abigail Crooks, Claire Stevens, Sarah </a:t>
            </a:r>
            <a:r>
              <a:rPr lang="en-US" dirty="0" err="1"/>
              <a:t>Holte</a:t>
            </a:r>
            <a:r>
              <a:rPr lang="en-US" dirty="0"/>
              <a:t>, Christina </a:t>
            </a:r>
            <a:r>
              <a:rPr lang="en-US" dirty="0" err="1"/>
              <a:t>Marra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28004155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Results: </a:t>
            </a:r>
            <a:r>
              <a:rPr lang="en-US" sz="2800" dirty="0"/>
              <a:t>Associations Between Symptoms and Neurosyphilis (Reactive CSF-VDRL)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18D0-149E-7742-9DFB-A86B0D97E3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700445"/>
              </p:ext>
            </p:extLst>
          </p:nvPr>
        </p:nvGraphicFramePr>
        <p:xfrm>
          <a:off x="290512" y="1447800"/>
          <a:ext cx="8667750" cy="48391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75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45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Symptom</a:t>
                      </a:r>
                    </a:p>
                  </a:txBody>
                  <a:tcPr marL="85154" marR="8515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Odds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Ratios (95% CI)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85154" marR="8515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456">
                <a:tc>
                  <a:txBody>
                    <a:bodyPr/>
                    <a:lstStyle/>
                    <a:p>
                      <a:pPr algn="l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HIV-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HIV+</a:t>
                      </a:r>
                    </a:p>
                  </a:txBody>
                  <a:tcPr marL="85154" marR="851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5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≥Mild photophobia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2.0 (1.1-3.8)*</a:t>
                      </a:r>
                    </a:p>
                  </a:txBody>
                  <a:tcPr marL="85154" marR="8515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45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≥Mild gait incoordination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2.4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(1.3-4.4)**</a:t>
                      </a:r>
                    </a:p>
                  </a:txBody>
                  <a:tcPr marL="85154" marR="8515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45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≥Mild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ision loss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2.3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(1.3-4.1)**</a:t>
                      </a:r>
                    </a:p>
                  </a:txBody>
                  <a:tcPr marL="85154" marR="8515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45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≥Moderate vision loss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2.3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6.7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(3.5-12.9)***</a:t>
                      </a:r>
                    </a:p>
                  </a:txBody>
                  <a:tcPr marL="85154" marR="8515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456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≥Moderate hearing loss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85154" marR="851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3.1 (1.3-7.5)*</a:t>
                      </a:r>
                    </a:p>
                  </a:txBody>
                  <a:tcPr marL="85154" marR="8515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2936">
                <a:tc gridSpan="3">
                  <a:txBody>
                    <a:bodyPr/>
                    <a:lstStyle/>
                    <a:p>
                      <a:pPr algn="l"/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*P&lt;0.05, **P&lt;0.01, ***P&lt;0.001</a:t>
                      </a:r>
                    </a:p>
                  </a:txBody>
                  <a:tcPr marL="85154" marR="8515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17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Results</a:t>
            </a:r>
            <a:r>
              <a:rPr lang="en-US" sz="2800" dirty="0"/>
              <a:t>: Specificity and Sensitivity of Neurologic Symptoms for Diagnosis of </a:t>
            </a:r>
            <a:r>
              <a:rPr lang="en-US" sz="2800" dirty="0" err="1"/>
              <a:t>Neurosyphilis</a:t>
            </a:r>
            <a:r>
              <a:rPr lang="en-US" sz="2800" dirty="0"/>
              <a:t> in HIV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1808A-2F9D-4C45-9CAB-D56E9B055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719152"/>
              </p:ext>
            </p:extLst>
          </p:nvPr>
        </p:nvGraphicFramePr>
        <p:xfrm>
          <a:off x="323850" y="1455407"/>
          <a:ext cx="8496300" cy="516637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3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1062">
                <a:tc>
                  <a:txBody>
                    <a:bodyPr/>
                    <a:lstStyle/>
                    <a:p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Specificity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Sensitivity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≥Mild photophobia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27%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≥Mild gait incoordination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86%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28%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1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≥Mild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v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ision loss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56%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65%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1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≥Moderate vision loss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38%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10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≥Moderate hearing loss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95%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09195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0D7-7DA5-E640-AD0E-93F191DC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AA97C-1B84-B548-A53B-EBB01A7486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9743C-E9EF-CA4C-8E11-0322B9B27C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Specific neurologic symptoms in HIV+ with syphilis predict neurosyphilis </a:t>
            </a:r>
          </a:p>
          <a:p>
            <a:pPr lvl="1"/>
            <a:r>
              <a:rPr lang="en-US" dirty="0"/>
              <a:t>Mild or greater photophobia</a:t>
            </a:r>
          </a:p>
          <a:p>
            <a:pPr lvl="1"/>
            <a:r>
              <a:rPr lang="en-US" dirty="0"/>
              <a:t>Mild or greater gait incoordination</a:t>
            </a:r>
          </a:p>
          <a:p>
            <a:pPr lvl="1"/>
            <a:r>
              <a:rPr lang="en-US" dirty="0"/>
              <a:t>Mild or greater vision loss</a:t>
            </a:r>
          </a:p>
          <a:p>
            <a:pPr lvl="1"/>
            <a:r>
              <a:rPr lang="en-US" dirty="0"/>
              <a:t>Moderate or greater hearing loss</a:t>
            </a:r>
          </a:p>
          <a:p>
            <a:endParaRPr lang="en-US" dirty="0"/>
          </a:p>
        </p:txBody>
      </p:sp>
      <p:pic>
        <p:nvPicPr>
          <p:cNvPr id="5" name="Picture 4" descr="Screen Shot 2017-04-05 at 3.48.00 PM.png">
            <a:extLst>
              <a:ext uri="{FF2B5EF4-FFF2-40B4-BE49-F238E27FC236}">
                <a16:creationId xmlns:a16="http://schemas.microsoft.com/office/drawing/2014/main" id="{68C693DF-0694-854F-9880-0EBDE9760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8" y="5569432"/>
            <a:ext cx="1870213" cy="1288568"/>
          </a:xfrm>
          <a:prstGeom prst="rect">
            <a:avLst/>
          </a:prstGeom>
        </p:spPr>
      </p:pic>
      <p:pic>
        <p:nvPicPr>
          <p:cNvPr id="6" name="Picture 5" descr="Screen Shot 2017-04-05 at 3.48.37 PM.png">
            <a:extLst>
              <a:ext uri="{FF2B5EF4-FFF2-40B4-BE49-F238E27FC236}">
                <a16:creationId xmlns:a16="http://schemas.microsoft.com/office/drawing/2014/main" id="{CE2B0D1F-2AEC-DD41-8F3F-1EF97C56C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51" y="5597424"/>
            <a:ext cx="1585568" cy="1260576"/>
          </a:xfrm>
          <a:prstGeom prst="rect">
            <a:avLst/>
          </a:prstGeom>
        </p:spPr>
      </p:pic>
      <p:pic>
        <p:nvPicPr>
          <p:cNvPr id="7" name="Picture 6" descr="Screen Shot 2017-04-05 at 3.50.29 PM.png">
            <a:extLst>
              <a:ext uri="{FF2B5EF4-FFF2-40B4-BE49-F238E27FC236}">
                <a16:creationId xmlns:a16="http://schemas.microsoft.com/office/drawing/2014/main" id="{3B8B128C-C9BA-2942-B971-AFB6A7D92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12" y="5548439"/>
            <a:ext cx="1704687" cy="1309561"/>
          </a:xfrm>
          <a:prstGeom prst="rect">
            <a:avLst/>
          </a:prstGeom>
        </p:spPr>
      </p:pic>
      <p:pic>
        <p:nvPicPr>
          <p:cNvPr id="8" name="Picture 7" descr="Screen Shot 2017-04-05 at 3.50.51 PM.png">
            <a:extLst>
              <a:ext uri="{FF2B5EF4-FFF2-40B4-BE49-F238E27FC236}">
                <a16:creationId xmlns:a16="http://schemas.microsoft.com/office/drawing/2014/main" id="{DF73F969-D554-C84D-92C3-C2D15C03AD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99" y="5597424"/>
            <a:ext cx="1597707" cy="12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7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0D5497-0B5A-FF46-9C01-F5A1463874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Neurologic symptoms do not predict a reactive CSF-VDRL in HIV-</a:t>
            </a:r>
          </a:p>
          <a:p>
            <a:pPr lvl="1"/>
            <a:r>
              <a:rPr lang="en-US" dirty="0"/>
              <a:t>Smaller n in HIV- group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57863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CE7D6-5A2D-AD4C-808B-081C003C8F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Lee SY, Cheng V, Rodger D, Rao N. Clinical and laboratory characteristics of ocular syphilis: a new face in the era of HIV co-infection. J Ophthalmic </a:t>
            </a:r>
            <a:r>
              <a:rPr lang="en-US" dirty="0" err="1"/>
              <a:t>Inflamm</a:t>
            </a:r>
            <a:r>
              <a:rPr lang="en-US" dirty="0"/>
              <a:t> Infect 2015; 5(1): 56.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Neurologic symptoms do not predict a reactive CSF-VDRL in HIV-</a:t>
            </a:r>
          </a:p>
          <a:p>
            <a:pPr lvl="1"/>
            <a:r>
              <a:rPr lang="en-US" dirty="0"/>
              <a:t>CSF abnormalities may be more common in symptomatic neurosyphilis in HIV+ versus HIV-</a:t>
            </a:r>
          </a:p>
          <a:p>
            <a:pPr lvl="2">
              <a:buFont typeface="Wingdings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0699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CF37F-7333-AD46-87D8-507BC01243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Lack of symptoms does not ensure a negative CSF-VDRL, regardless of HIV status</a:t>
            </a:r>
          </a:p>
          <a:p>
            <a:pPr lvl="1"/>
            <a:r>
              <a:rPr lang="en-US" dirty="0"/>
              <a:t>Remember asymptomatic </a:t>
            </a:r>
            <a:r>
              <a:rPr lang="en-US" dirty="0" err="1"/>
              <a:t>neurosyphilis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 Shot 2017-04-18 at 5.10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14" y="4552923"/>
            <a:ext cx="3575172" cy="195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4415" y="5040704"/>
            <a:ext cx="3575171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Regular"/>
              </a:rPr>
              <a:t>Most STDs show no symptoms</a:t>
            </a:r>
          </a:p>
        </p:txBody>
      </p:sp>
    </p:spTree>
    <p:extLst>
      <p:ext uri="{BB962C8B-B14F-4D97-AF65-F5344CB8AC3E}">
        <p14:creationId xmlns:p14="http://schemas.microsoft.com/office/powerpoint/2010/main" val="265890268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0CD7-9B92-6840-B065-99CFA4E8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Strengths	</a:t>
            </a:r>
            <a:r>
              <a:rPr lang="en-US" dirty="0"/>
              <a:t>	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850" y="1514139"/>
            <a:ext cx="8497062" cy="3134061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Large sample size</a:t>
            </a:r>
          </a:p>
          <a:p>
            <a:r>
              <a:rPr lang="en-US" dirty="0"/>
              <a:t>Systematic assessment of clinical symptoms</a:t>
            </a:r>
          </a:p>
          <a:p>
            <a:r>
              <a:rPr lang="en-US" dirty="0"/>
              <a:t>Pragmatic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Low number of HIV- 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Multiple comparisons</a:t>
            </a:r>
          </a:p>
          <a:p>
            <a:r>
              <a:rPr lang="en-US" dirty="0"/>
              <a:t>Definition of NS</a:t>
            </a:r>
          </a:p>
          <a:p>
            <a:r>
              <a:rPr lang="en-US" dirty="0"/>
              <a:t>Did not assess cognitive complaints</a:t>
            </a:r>
          </a:p>
          <a:p>
            <a:endParaRPr lang="en-US" dirty="0"/>
          </a:p>
        </p:txBody>
      </p:sp>
      <p:pic>
        <p:nvPicPr>
          <p:cNvPr id="9" name="Picture 8" descr="Screen Shot 2017-04-19 at 4.11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42936"/>
            <a:ext cx="1974153" cy="1789653"/>
          </a:xfrm>
          <a:prstGeom prst="rect">
            <a:avLst/>
          </a:prstGeom>
        </p:spPr>
      </p:pic>
      <p:pic>
        <p:nvPicPr>
          <p:cNvPr id="10" name="Picture 9" descr="Screen Shot 2017-04-19 at 4.12.3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72" y="4648200"/>
            <a:ext cx="2255328" cy="17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3189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1E65E7-5DDE-D24F-9A45-27BBD5B9E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0799" y="1411945"/>
            <a:ext cx="8515350" cy="48006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PI: Christina </a:t>
            </a:r>
            <a:r>
              <a:rPr lang="en-US" b="1" dirty="0" err="1"/>
              <a:t>Marra</a:t>
            </a:r>
            <a:r>
              <a:rPr lang="en-US" b="1" dirty="0"/>
              <a:t>, MD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This work was supported by NIH/NINDS NS34235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Screen Shot 2017-04-05 at 3.4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812245"/>
            <a:ext cx="4381279" cy="12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41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1C94D6-5163-CC4E-9B5C-3ED75A31A5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1754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conflicts of interest or relationships to disclose. </a:t>
            </a:r>
          </a:p>
        </p:txBody>
      </p:sp>
    </p:spTree>
    <p:extLst>
      <p:ext uri="{BB962C8B-B14F-4D97-AF65-F5344CB8AC3E}">
        <p14:creationId xmlns:p14="http://schemas.microsoft.com/office/powerpoint/2010/main" val="281177808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Natural </a:t>
            </a:r>
            <a:r>
              <a:rPr lang="en-US" dirty="0" err="1"/>
              <a:t>Hx</a:t>
            </a:r>
            <a:r>
              <a:rPr lang="en-US" dirty="0"/>
              <a:t> of </a:t>
            </a:r>
            <a:r>
              <a:rPr lang="en-US" dirty="0" err="1"/>
              <a:t>Neurosyphilis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Continuum 2015; 21(6): 1714-1728. </a:t>
            </a:r>
          </a:p>
        </p:txBody>
      </p:sp>
      <p:pic>
        <p:nvPicPr>
          <p:cNvPr id="5" name="Content Placeholder 4" descr="Screen Shot 2017-09-06 at 10.52.28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>
            <a:fillRect/>
          </a:stretch>
        </p:blipFill>
        <p:spPr>
          <a:xfrm>
            <a:off x="114300" y="1295400"/>
            <a:ext cx="8915400" cy="5026132"/>
          </a:xfrm>
          <a:prstGeom prst="rect">
            <a:avLst/>
          </a:prstGeom>
        </p:spPr>
      </p:pic>
      <p:pic>
        <p:nvPicPr>
          <p:cNvPr id="6" name="Picture 5" descr="Screen Shot 2017-09-06 at 11.34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71800"/>
            <a:ext cx="1074187" cy="1123860"/>
          </a:xfrm>
          <a:prstGeom prst="rect">
            <a:avLst/>
          </a:prstGeom>
        </p:spPr>
      </p:pic>
      <p:pic>
        <p:nvPicPr>
          <p:cNvPr id="7" name="Picture 6" descr="Screen Shot 2017-09-06 at 11.35.0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43400"/>
            <a:ext cx="1088740" cy="11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6795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F248-1FCD-1F4E-B1C5-CC4160EB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326D-A755-4948-9038-4CD2F4C6B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Workowski</a:t>
            </a:r>
            <a:r>
              <a:rPr lang="en-US" dirty="0"/>
              <a:t> KA, Bolan GA, Centers for Disease C, Prevention. Sexually transmitted diseases treatment guidelines, 2015. MMWR </a:t>
            </a:r>
            <a:r>
              <a:rPr lang="en-US" dirty="0" err="1"/>
              <a:t>Recomm</a:t>
            </a:r>
            <a:r>
              <a:rPr lang="en-US" dirty="0"/>
              <a:t> Rep 2015;64:1-137.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527D0-04FF-3548-99D7-7CE0EA472B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b="1" dirty="0"/>
              <a:t>Lumbar puncture (LP) in syphilis patients with:	</a:t>
            </a:r>
          </a:p>
          <a:p>
            <a:r>
              <a:rPr lang="en-US" dirty="0"/>
              <a:t>Cranial nerve dysfunction</a:t>
            </a:r>
          </a:p>
          <a:p>
            <a:r>
              <a:rPr lang="en-US" dirty="0"/>
              <a:t>Meningitis</a:t>
            </a:r>
          </a:p>
          <a:p>
            <a:r>
              <a:rPr lang="en-US" dirty="0"/>
              <a:t>Stroke</a:t>
            </a:r>
          </a:p>
          <a:p>
            <a:r>
              <a:rPr lang="en-US" dirty="0"/>
              <a:t>Altered mental status</a:t>
            </a:r>
          </a:p>
          <a:p>
            <a:r>
              <a:rPr lang="en-US" dirty="0"/>
              <a:t>Loss of vibration sense</a:t>
            </a:r>
          </a:p>
          <a:p>
            <a:r>
              <a:rPr lang="en-US" dirty="0"/>
              <a:t>Vision loss</a:t>
            </a:r>
          </a:p>
          <a:p>
            <a:r>
              <a:rPr lang="en-US" dirty="0"/>
              <a:t>Hearing loss</a:t>
            </a:r>
          </a:p>
          <a:p>
            <a:endParaRPr lang="en-US" dirty="0"/>
          </a:p>
        </p:txBody>
      </p:sp>
      <p:pic>
        <p:nvPicPr>
          <p:cNvPr id="5" name="Picture 4" descr="Screen Shot 2017-04-05 at 4.15.50 PM.png">
            <a:extLst>
              <a:ext uri="{FF2B5EF4-FFF2-40B4-BE49-F238E27FC236}">
                <a16:creationId xmlns:a16="http://schemas.microsoft.com/office/drawing/2014/main" id="{B8B55625-E85F-3840-ACDE-BA5D1CE60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r="1183"/>
          <a:stretch/>
        </p:blipFill>
        <p:spPr>
          <a:xfrm>
            <a:off x="4022079" y="4267200"/>
            <a:ext cx="4821883" cy="18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93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30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Arial Regular"/>
              </a:rPr>
              <a:t>Are certain neurologic symptoms more predictive of </a:t>
            </a:r>
            <a:r>
              <a:rPr lang="en-US" sz="4400" dirty="0" err="1">
                <a:solidFill>
                  <a:schemeClr val="bg1"/>
                </a:solidFill>
                <a:latin typeface="Arial Regular"/>
              </a:rPr>
              <a:t>neurosyphilis</a:t>
            </a:r>
            <a:r>
              <a:rPr lang="en-US" sz="4400" dirty="0">
                <a:solidFill>
                  <a:schemeClr val="bg1"/>
                </a:solidFill>
                <a:latin typeface="Arial Regular"/>
              </a:rPr>
              <a:t> (NS) than others?</a:t>
            </a:r>
          </a:p>
        </p:txBody>
      </p:sp>
      <p:pic>
        <p:nvPicPr>
          <p:cNvPr id="5" name="Picture 4" descr="Screen Shot 2017-04-05 at 3.5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3962400"/>
            <a:ext cx="3203138" cy="2116759"/>
          </a:xfrm>
          <a:prstGeom prst="rect">
            <a:avLst/>
          </a:prstGeom>
        </p:spPr>
      </p:pic>
      <p:pic>
        <p:nvPicPr>
          <p:cNvPr id="6" name="Picture 5" descr="Screen Shot 2017-04-05 at 4.11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38" y="3962400"/>
            <a:ext cx="4258609" cy="211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850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Methods</a:t>
            </a:r>
            <a:r>
              <a:rPr lang="en-US" dirty="0"/>
              <a:t>: Prospective Study of CSF Abnormalities in Syphilis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dirty="0" err="1"/>
              <a:t>Marra</a:t>
            </a:r>
            <a:r>
              <a:rPr lang="en-US" dirty="0"/>
              <a:t> CM, Maxwell CL, Smith SL, et al. Cerebrospinal fluid abnormalities in patients with syphilis: association with clinical and laboratory features. J Infect Dis 2004; 189(3): 369-76.</a:t>
            </a:r>
          </a:p>
          <a:p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93245920"/>
              </p:ext>
            </p:extLst>
          </p:nvPr>
        </p:nvGraphicFramePr>
        <p:xfrm>
          <a:off x="304800" y="1435758"/>
          <a:ext cx="84963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Callout 9"/>
          <p:cNvSpPr/>
          <p:nvPr/>
        </p:nvSpPr>
        <p:spPr>
          <a:xfrm>
            <a:off x="6615113" y="1377315"/>
            <a:ext cx="2133600" cy="914400"/>
          </a:xfrm>
          <a:prstGeom prst="wedgeEllipseCallout">
            <a:avLst>
              <a:gd name="adj1" fmla="val -37990"/>
              <a:gd name="adj2" fmla="val 559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10400" y="1484293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  <a:latin typeface="+mj-lt"/>
              </a:rPr>
              <a:t>Neuro</a:t>
            </a:r>
            <a:r>
              <a:rPr lang="en-US" sz="1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sx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RPR ≥ 1:32*</a:t>
            </a:r>
          </a:p>
          <a:p>
            <a:r>
              <a:rPr lang="en-US" sz="1400" dirty="0">
                <a:solidFill>
                  <a:srgbClr val="FFFFFF"/>
                </a:solidFill>
                <a:latin typeface="+mj-lt"/>
              </a:rPr>
              <a:t>CD4 ≤ 350/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μl</a:t>
            </a:r>
            <a:r>
              <a:rPr lang="en-US" sz="1400" dirty="0">
                <a:solidFill>
                  <a:srgbClr val="FFFFFF"/>
                </a:solidFill>
                <a:latin typeface="+mj-lt"/>
              </a:rPr>
              <a:t>*</a:t>
            </a: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50601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A7640-199D-174A-96AE-1F91936C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  <a:r>
              <a:rPr lang="en-US" dirty="0"/>
              <a:t>: Clinical Symptoms Assessed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0DBDB-C4BA-6A46-9774-F8F7B5D4E7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AD296-C138-D644-8665-B1056F1AF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514139"/>
            <a:ext cx="3409950" cy="4800600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latin typeface="Arial Regular"/>
              </a:rPr>
              <a:t>Headache</a:t>
            </a:r>
          </a:p>
          <a:p>
            <a:pPr marL="342900" indent="-342900"/>
            <a:r>
              <a:rPr lang="en-US" dirty="0">
                <a:latin typeface="Arial Regular"/>
              </a:rPr>
              <a:t>Stiff neck</a:t>
            </a:r>
          </a:p>
          <a:p>
            <a:pPr marL="342900" indent="-342900"/>
            <a:r>
              <a:rPr lang="en-US" dirty="0">
                <a:latin typeface="Arial Regular"/>
              </a:rPr>
              <a:t>Photophobia</a:t>
            </a:r>
          </a:p>
          <a:p>
            <a:pPr marL="342900" indent="-342900"/>
            <a:r>
              <a:rPr lang="en-US" dirty="0">
                <a:latin typeface="Arial Regular"/>
              </a:rPr>
              <a:t>Gait incoordination</a:t>
            </a:r>
          </a:p>
          <a:p>
            <a:pPr marL="342900" indent="-342900"/>
            <a:r>
              <a:rPr lang="en-US" dirty="0">
                <a:latin typeface="Arial Regular"/>
              </a:rPr>
              <a:t>Vision loss</a:t>
            </a:r>
          </a:p>
          <a:p>
            <a:pPr marL="342900" indent="-342900"/>
            <a:r>
              <a:rPr lang="en-US" dirty="0">
                <a:latin typeface="Arial Regular"/>
              </a:rPr>
              <a:t>Ocular inflammation</a:t>
            </a:r>
          </a:p>
          <a:p>
            <a:pPr marL="342900" indent="-342900"/>
            <a:r>
              <a:rPr lang="en-US" dirty="0">
                <a:latin typeface="Arial Regular"/>
              </a:rPr>
              <a:t>Hearing loss</a:t>
            </a:r>
          </a:p>
          <a:p>
            <a:pPr marL="342900" indent="-342900"/>
            <a:r>
              <a:rPr lang="en-US" dirty="0">
                <a:latin typeface="Arial Regular"/>
              </a:rPr>
              <a:t>Sensory loss</a:t>
            </a:r>
          </a:p>
          <a:p>
            <a:pPr marL="342900" indent="-342900"/>
            <a:r>
              <a:rPr lang="en-US" dirty="0">
                <a:latin typeface="Arial Regular"/>
              </a:rPr>
              <a:t>(Tinnitus)</a:t>
            </a:r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EFCBAE-23AD-DE4A-A56F-FE291BC7DEEF}"/>
              </a:ext>
            </a:extLst>
          </p:cNvPr>
          <p:cNvSpPr txBox="1">
            <a:spLocks/>
          </p:cNvSpPr>
          <p:nvPr/>
        </p:nvSpPr>
        <p:spPr>
          <a:xfrm>
            <a:off x="4343400" y="2286000"/>
            <a:ext cx="4800600" cy="20574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60120" indent="-13716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</a:pPr>
            <a:r>
              <a:rPr lang="en-US" dirty="0">
                <a:latin typeface="Arial Regular"/>
              </a:rPr>
              <a:t>Mild or greater severity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US" dirty="0">
                <a:latin typeface="Arial Regular"/>
              </a:rPr>
              <a:t>Moderate or greater severity</a:t>
            </a:r>
          </a:p>
          <a:p>
            <a:pPr marL="342900" indent="-342900" fontAlgn="auto">
              <a:spcAft>
                <a:spcPts val="0"/>
              </a:spcAft>
            </a:pPr>
            <a:r>
              <a:rPr lang="en-US" dirty="0">
                <a:latin typeface="Arial Regular"/>
              </a:rPr>
              <a:t>Moderate or greater severity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9649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5EF4-D8C3-214D-A281-820CC0EF5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051206"/>
              </p:ext>
            </p:extLst>
          </p:nvPr>
        </p:nvGraphicFramePr>
        <p:xfrm>
          <a:off x="323850" y="1423986"/>
          <a:ext cx="8062914" cy="51610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1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1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93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4963" marR="8496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(%) or median (IQR)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4963" marR="84963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P-value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76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HIV-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n=81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HIV+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n=385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9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67 (83%)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383 (99%)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9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Age (years)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39 (30-52)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39 (33-45)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NS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29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Early syphilis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34 (42%)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266 (69%)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&lt;0.001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9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1/Serum RPR titer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64 (4-128)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64 (16-256)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0.002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9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≥1 mild symptom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65 (81%)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295 (79%)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NS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93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CSF-VDRL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</a:rPr>
                        <a:t> reactive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 (25%)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68 (18%)</a:t>
                      </a:r>
                    </a:p>
                  </a:txBody>
                  <a:tcPr marL="84963" marR="849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NS</a:t>
                      </a:r>
                    </a:p>
                  </a:txBody>
                  <a:tcPr marL="84963" marR="8496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5660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Neurologic Symptoms Reported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58D40-EA7F-0343-B286-5E23291D9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51894"/>
              </p:ext>
            </p:extLst>
          </p:nvPr>
        </p:nvGraphicFramePr>
        <p:xfrm>
          <a:off x="77868" y="1243693"/>
          <a:ext cx="8743044" cy="54126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8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5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71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Clinical Symptom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HIV-</a:t>
                      </a:r>
                    </a:p>
                    <a:p>
                      <a:pPr algn="ctr"/>
                      <a:r>
                        <a:rPr lang="en-US" sz="2200" baseline="0" dirty="0"/>
                        <a:t>n (%)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HIV+</a:t>
                      </a:r>
                    </a:p>
                    <a:p>
                      <a:pPr algn="ctr"/>
                      <a:r>
                        <a:rPr lang="en-US" sz="2200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Headache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27 (33%)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149 (39%)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Stiff neck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12 (15%)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59 (16%)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Photophobia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13 (16%)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64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9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Vision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44 (56%)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179 (48%)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3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Ocular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 (24%)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80 (21%)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9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Hearing</a:t>
                      </a:r>
                      <a:r>
                        <a:rPr lang="en-US" sz="2200" baseline="0" dirty="0"/>
                        <a:t> loss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24 (31%)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9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Sensory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 (9%)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</a:t>
                      </a:r>
                      <a:r>
                        <a:rPr lang="en-US" sz="2200" baseline="0" dirty="0"/>
                        <a:t> (4%)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173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Gait incoordination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</a:t>
                      </a:r>
                      <a:r>
                        <a:rPr lang="en-US" sz="2200" baseline="0" dirty="0"/>
                        <a:t> (26%)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63 (17%)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8807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AETC Master Slide Template Final 9.15.17" id="{E5C00950-72EC-8C4F-86F7-6535EDD132FE}" vid="{14A957FF-F82D-7148-ACDD-24D802805D2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MWAETC Master Slide Template Final 9.15.17[1]</Template>
  <TotalTime>82</TotalTime>
  <Words>1497</Words>
  <Application>Microsoft Office PowerPoint</Application>
  <PresentationFormat>On-screen Show (4:3)</PresentationFormat>
  <Paragraphs>211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NCRC</vt:lpstr>
      <vt:lpstr>How Well Do Neurologic Symptoms Identify Individuals with Neurosyphilis?</vt:lpstr>
      <vt:lpstr>No conflicts of interest or relationships to disclose. </vt:lpstr>
      <vt:lpstr>Natural Hx of Neurosyphilis</vt:lpstr>
      <vt:lpstr>CDC Guidelines</vt:lpstr>
      <vt:lpstr>PowerPoint Presentation</vt:lpstr>
      <vt:lpstr>Methods: Prospective Study of CSF Abnormalities in Syphilis </vt:lpstr>
      <vt:lpstr>Methods: Clinical Symptoms Assessed</vt:lpstr>
      <vt:lpstr>Participant Characteristics</vt:lpstr>
      <vt:lpstr>Neurologic Symptoms Reported</vt:lpstr>
      <vt:lpstr>Results: Associations Between Symptoms and Neurosyphilis (Reactive CSF-VDRL)</vt:lpstr>
      <vt:lpstr>Results: Specificity and Sensitivity of Neurologic Symptoms for Diagnosis of Neurosyphilis in HIV </vt:lpstr>
      <vt:lpstr>Conclusions</vt:lpstr>
      <vt:lpstr>Conclusions</vt:lpstr>
      <vt:lpstr>Conclusions</vt:lpstr>
      <vt:lpstr>Conclusions</vt:lpstr>
      <vt:lpstr>PowerPoint Presentation</vt:lpstr>
      <vt:lpstr>Acknowledgments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Martinez-Paz</dc:creator>
  <cp:lastModifiedBy>Natalia Martinez-Paz</cp:lastModifiedBy>
  <cp:revision>6</cp:revision>
  <cp:lastPrinted>2017-09-08T14:54:37Z</cp:lastPrinted>
  <dcterms:created xsi:type="dcterms:W3CDTF">2017-11-15T19:50:04Z</dcterms:created>
  <dcterms:modified xsi:type="dcterms:W3CDTF">2020-01-08T23:04:25Z</dcterms:modified>
</cp:coreProperties>
</file>