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8" r:id="rId4"/>
    <p:sldId id="259" r:id="rId5"/>
    <p:sldId id="269" r:id="rId6"/>
    <p:sldId id="266" r:id="rId7"/>
    <p:sldId id="270" r:id="rId8"/>
    <p:sldId id="260" r:id="rId9"/>
    <p:sldId id="271" r:id="rId10"/>
    <p:sldId id="279" r:id="rId11"/>
    <p:sldId id="274" r:id="rId12"/>
    <p:sldId id="261" r:id="rId13"/>
    <p:sldId id="276" r:id="rId14"/>
    <p:sldId id="272" r:id="rId15"/>
    <p:sldId id="264" r:id="rId16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9D86"/>
    <a:srgbClr val="C4BEA2"/>
    <a:srgbClr val="E3DCBC"/>
    <a:srgbClr val="E3BF9D"/>
    <a:srgbClr val="E3AA95"/>
    <a:srgbClr val="D6B196"/>
    <a:srgbClr val="BFAD89"/>
    <a:srgbClr val="E6EBF2"/>
    <a:srgbClr val="9EBA56"/>
    <a:srgbClr val="9B7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72" autoAdjust="0"/>
    <p:restoredTop sz="94559" autoAdjust="0"/>
  </p:normalViewPr>
  <p:slideViewPr>
    <p:cSldViewPr showGuides="1">
      <p:cViewPr>
        <p:scale>
          <a:sx n="130" d="100"/>
          <a:sy n="130" d="100"/>
        </p:scale>
        <p:origin x="1544" y="888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kc.kingcounty.lcl\dph\Hrbrview\HOME\goldenm\My%20Documents\Drive%20C\My%20Documents\PHSKC%20Projects\MSM%20HIV_STD%20trends%202007_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0F-8C4E-AF5B-0E47783135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rgbClr val="FF0000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2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0F-8C4E-AF5B-0E47783135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0F-8C4E-AF5B-0E47783135C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0F-8C4E-AF5B-0E47783135C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0F-8C4E-AF5B-0E4778313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61280"/>
        <c:axId val="36562816"/>
      </c:barChart>
      <c:catAx>
        <c:axId val="3656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62816"/>
        <c:crosses val="autoZero"/>
        <c:auto val="1"/>
        <c:lblAlgn val="ctr"/>
        <c:lblOffset val="100"/>
        <c:noMultiLvlLbl val="0"/>
      </c:catAx>
      <c:valAx>
        <c:axId val="3656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6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HIV+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35</c:v>
                </c:pt>
                <c:pt idx="1">
                  <c:v>38</c:v>
                </c:pt>
                <c:pt idx="2">
                  <c:v>38</c:v>
                </c:pt>
                <c:pt idx="3">
                  <c:v>67</c:v>
                </c:pt>
                <c:pt idx="4">
                  <c:v>59</c:v>
                </c:pt>
                <c:pt idx="5">
                  <c:v>72</c:v>
                </c:pt>
                <c:pt idx="6">
                  <c:v>81</c:v>
                </c:pt>
                <c:pt idx="7">
                  <c:v>83</c:v>
                </c:pt>
                <c:pt idx="8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A8-5244-B325-33FFB375CE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HIV-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15</c:v>
                </c:pt>
                <c:pt idx="1">
                  <c:v>17</c:v>
                </c:pt>
                <c:pt idx="2">
                  <c:v>26</c:v>
                </c:pt>
                <c:pt idx="3">
                  <c:v>26</c:v>
                </c:pt>
                <c:pt idx="4">
                  <c:v>30</c:v>
                </c:pt>
                <c:pt idx="5">
                  <c:v>40</c:v>
                </c:pt>
                <c:pt idx="6">
                  <c:v>54</c:v>
                </c:pt>
                <c:pt idx="7">
                  <c:v>51</c:v>
                </c:pt>
                <c:pt idx="8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A8-5244-B325-33FFB375C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348160"/>
        <c:axId val="48354048"/>
      </c:lineChart>
      <c:catAx>
        <c:axId val="4834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354048"/>
        <c:crosses val="autoZero"/>
        <c:auto val="1"/>
        <c:lblAlgn val="ctr"/>
        <c:lblOffset val="100"/>
        <c:noMultiLvlLbl val="0"/>
      </c:catAx>
      <c:valAx>
        <c:axId val="4835404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348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5.1400554097404488E-2"/>
          <c:w val="0.90671872265966758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Sheet1!$L$29</c:f>
              <c:strCache>
                <c:ptCount val="1"/>
                <c:pt idx="0">
                  <c:v>Early Syphilis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Sheet1!$K$30:$K$40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Sheet1!$L$30:$L$40</c:f>
              <c:numCache>
                <c:formatCode>General</c:formatCode>
                <c:ptCount val="11"/>
                <c:pt idx="0">
                  <c:v>4.4672152683338773</c:v>
                </c:pt>
                <c:pt idx="1">
                  <c:v>4.5288689336454935</c:v>
                </c:pt>
                <c:pt idx="2">
                  <c:v>3.1767364102739863</c:v>
                </c:pt>
                <c:pt idx="3">
                  <c:v>5.961504622142086</c:v>
                </c:pt>
                <c:pt idx="4">
                  <c:v>7.5132214412978371</c:v>
                </c:pt>
                <c:pt idx="5">
                  <c:v>6.7761288684188186</c:v>
                </c:pt>
                <c:pt idx="6">
                  <c:v>6.2727444082509338</c:v>
                </c:pt>
                <c:pt idx="7">
                  <c:v>5.5321691297461362</c:v>
                </c:pt>
                <c:pt idx="8">
                  <c:v>8.5378895713813385</c:v>
                </c:pt>
                <c:pt idx="9">
                  <c:v>10.400373763432123</c:v>
                </c:pt>
                <c:pt idx="10">
                  <c:v>13.199754974608256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FE-DB44-B05B-66AB406B1518}"/>
            </c:ext>
          </c:extLst>
        </c:ser>
        <c:ser>
          <c:idx val="1"/>
          <c:order val="1"/>
          <c:tx>
            <c:strRef>
              <c:f>Sheet1!$M$29</c:f>
              <c:strCache>
                <c:ptCount val="1"/>
                <c:pt idx="0">
                  <c:v>Urethral GC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Sheet1!$K$30:$K$40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Sheet1!$M$30:$M$40</c:f>
              <c:numCache>
                <c:formatCode>General</c:formatCode>
                <c:ptCount val="11"/>
                <c:pt idx="0">
                  <c:v>4.352080854201561</c:v>
                </c:pt>
                <c:pt idx="1">
                  <c:v>3.8916411439868308</c:v>
                </c:pt>
                <c:pt idx="2">
                  <c:v>6.1521303720094807</c:v>
                </c:pt>
                <c:pt idx="3">
                  <c:v>9.1543703935515186</c:v>
                </c:pt>
                <c:pt idx="4">
                  <c:v>6.4937282663724671</c:v>
                </c:pt>
                <c:pt idx="5">
                  <c:v>7.9641514622325076</c:v>
                </c:pt>
                <c:pt idx="6">
                  <c:v>7.9006192546828373</c:v>
                </c:pt>
                <c:pt idx="7">
                  <c:v>9.1706342112330166</c:v>
                </c:pt>
                <c:pt idx="8">
                  <c:v>10.70889327657366</c:v>
                </c:pt>
                <c:pt idx="9">
                  <c:v>12.350443844075647</c:v>
                </c:pt>
                <c:pt idx="10">
                  <c:v>14.68176339241607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FE-DB44-B05B-66AB406B1518}"/>
            </c:ext>
          </c:extLst>
        </c:ser>
        <c:ser>
          <c:idx val="2"/>
          <c:order val="2"/>
          <c:tx>
            <c:strRef>
              <c:f>Sheet1!$N$29</c:f>
              <c:strCache>
                <c:ptCount val="1"/>
                <c:pt idx="0">
                  <c:v>Urethral CT</c:v>
                </c:pt>
              </c:strCache>
            </c:strRef>
          </c:tx>
          <c:spPr>
            <a:ln w="4445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Sheet1!$K$30:$K$40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Sheet1!$N$30:$N$40</c:f>
              <c:numCache>
                <c:formatCode>General</c:formatCode>
                <c:ptCount val="11"/>
                <c:pt idx="0">
                  <c:v>6.1942314803186243</c:v>
                </c:pt>
                <c:pt idx="1">
                  <c:v>5.4619524827885346</c:v>
                </c:pt>
                <c:pt idx="2">
                  <c:v>6.286358671035142</c:v>
                </c:pt>
                <c:pt idx="3">
                  <c:v>7.4797904435116065</c:v>
                </c:pt>
                <c:pt idx="4">
                  <c:v>7.6905246021544231</c:v>
                </c:pt>
                <c:pt idx="5">
                  <c:v>8.7341661063710099</c:v>
                </c:pt>
                <c:pt idx="6">
                  <c:v>8.9858691523041063</c:v>
                </c:pt>
                <c:pt idx="7">
                  <c:v>9.1919117848089638</c:v>
                </c:pt>
                <c:pt idx="8">
                  <c:v>10.020017100887635</c:v>
                </c:pt>
                <c:pt idx="9">
                  <c:v>12.594202604156086</c:v>
                </c:pt>
                <c:pt idx="10">
                  <c:v>13.278795423558005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FE-DB44-B05B-66AB406B1518}"/>
            </c:ext>
          </c:extLst>
        </c:ser>
        <c:ser>
          <c:idx val="3"/>
          <c:order val="3"/>
          <c:tx>
            <c:strRef>
              <c:f>Sheet1!$O$29</c:f>
              <c:strCache>
                <c:ptCount val="1"/>
                <c:pt idx="0">
                  <c:v>HIV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Sheet1!$K$30:$K$40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Sheet1!$O$30:$O$40</c:f>
              <c:numCache>
                <c:formatCode>General</c:formatCode>
                <c:ptCount val="11"/>
                <c:pt idx="0">
                  <c:v>5.9021165398716589</c:v>
                </c:pt>
                <c:pt idx="1">
                  <c:v>5.2637797719573705</c:v>
                </c:pt>
                <c:pt idx="2">
                  <c:v>6.062123594825322</c:v>
                </c:pt>
                <c:pt idx="3">
                  <c:v>6.4015442125026603</c:v>
                </c:pt>
                <c:pt idx="4">
                  <c:v>5.1031255797804107</c:v>
                </c:pt>
                <c:pt idx="5">
                  <c:v>4.8831657965418804</c:v>
                </c:pt>
                <c:pt idx="6">
                  <c:v>4.3693486070355005</c:v>
                </c:pt>
                <c:pt idx="7">
                  <c:v>4.45677457894383</c:v>
                </c:pt>
                <c:pt idx="8">
                  <c:v>3.7591238169926333</c:v>
                </c:pt>
                <c:pt idx="9">
                  <c:v>3.7265660722450846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FE-DB44-B05B-66AB406B1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600256"/>
        <c:axId val="101643008"/>
      </c:lineChart>
      <c:catAx>
        <c:axId val="10160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01643008"/>
        <c:crosses val="autoZero"/>
        <c:auto val="1"/>
        <c:lblAlgn val="ctr"/>
        <c:lblOffset val="100"/>
        <c:noMultiLvlLbl val="0"/>
      </c:catAx>
      <c:valAx>
        <c:axId val="10164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01600256"/>
        <c:crosses val="autoZero"/>
        <c:crossBetween val="between"/>
      </c:valAx>
      <c:spPr>
        <a:solidFill>
          <a:schemeClr val="bg1">
            <a:lumMod val="75000"/>
          </a:schemeClr>
        </a:solidFill>
      </c:spPr>
    </c:plotArea>
    <c:legend>
      <c:legendPos val="r"/>
      <c:layout>
        <c:manualLayout>
          <c:xMode val="edge"/>
          <c:yMode val="edge"/>
          <c:x val="8.0519194982293707E-2"/>
          <c:y val="6.4047098279381751E-2"/>
          <c:w val="0.53892536738452879"/>
          <c:h val="0.19877262052769717"/>
        </c:manualLayout>
      </c:layout>
      <c:overlay val="0"/>
      <c:spPr>
        <a:solidFill>
          <a:schemeClr val="tx1"/>
        </a:solidFill>
      </c:spPr>
      <c:txPr>
        <a:bodyPr/>
        <a:lstStyle/>
        <a:p>
          <a:pPr>
            <a:defRPr sz="1800"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vecho.org)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hiv.uw.edu)/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d.uw.edu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hepatitisc.uw.edu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cc.ucsf.edu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2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0" y="90696"/>
            <a:ext cx="2280880" cy="77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83897"/>
      </p:ext>
    </p:extLst>
  </p:cSld>
  <p:clrMapOvr>
    <a:masterClrMapping/>
  </p:clrMapOvr>
  <p:transition spd="slow"/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29684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White Layout: click to add title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10182743"/>
      </p:ext>
    </p:extLst>
  </p:cSld>
  <p:clrMapOvr>
    <a:masterClrMapping/>
  </p:clrMapOvr>
  <p:transition spd="slow"/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V Curricu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95189" y="119196"/>
            <a:ext cx="8503918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National HIV Curriculum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1" y="1426788"/>
            <a:ext cx="7803918" cy="5202612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</p:spTree>
    <p:extLst/>
  </p:cSld>
  <p:clrMapOvr>
    <a:masterClrMapping/>
  </p:clrMapOvr>
  <p:transition spd="slow"/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WAETC Regional Pr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95189" y="119196"/>
            <a:ext cx="8503918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MWAETC Regional Programs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306336" y="1371522"/>
            <a:ext cx="862773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AIDS CLINICAL CONFERENCE  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- Educating healthcare professionals on the latest in HIV treatment and research through live and webcast lectures</a:t>
            </a:r>
            <a:br>
              <a:rPr lang="en-US" sz="1500" dirty="0">
                <a:solidFill>
                  <a:schemeClr val="bg2"/>
                </a:solidFill>
                <a:latin typeface="+mn-lt"/>
              </a:rPr>
            </a:br>
            <a:endParaRPr lang="en-US" sz="9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DENTAL PROGRAM 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- Providing HIV oral health training and consultation to health care professionals </a:t>
            </a:r>
          </a:p>
          <a:p>
            <a:pPr marL="45720" indent="0">
              <a:buNone/>
            </a:pPr>
            <a:endParaRPr lang="en-US" sz="9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HIV IN CORRECTIONS PROGRAM 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- Training health care providers working in correctional settings</a:t>
            </a:r>
          </a:p>
          <a:p>
            <a:pPr marL="45720" indent="0">
              <a:buNone/>
            </a:pPr>
            <a:endParaRPr lang="en-US" sz="9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INTER-PROFESSIONAL EDUCATION (IPE) 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- Advancing workforce development for inter-professional teams in HIV primary care </a:t>
            </a:r>
          </a:p>
          <a:p>
            <a:pPr marL="45720" indent="0">
              <a:buNone/>
            </a:pPr>
            <a:endParaRPr lang="en-US" sz="9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MWAETC HIV ECHO 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- Building capacity of rural health care providers through weekly telehealth sessions including case discussions with an expert panel (</a:t>
            </a:r>
            <a:r>
              <a:rPr lang="en-US" sz="1500" dirty="0">
                <a:solidFill>
                  <a:schemeClr val="bg2"/>
                </a:solidFill>
                <a:latin typeface="+mn-lt"/>
                <a:hlinkClick r:id="rId3"/>
              </a:rPr>
              <a:t>www.hivecho.org)</a:t>
            </a:r>
            <a:endParaRPr lang="en-US" sz="15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endParaRPr lang="en-US" sz="9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NATIONAL HIV CURRICULUM 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- Offering comprehensive online HIV care and treatment content with free CE  (</a:t>
            </a:r>
            <a:r>
              <a:rPr lang="en-US" sz="1500" dirty="0">
                <a:solidFill>
                  <a:schemeClr val="bg2"/>
                </a:solidFill>
                <a:latin typeface="+mn-lt"/>
                <a:hlinkClick r:id="rId4"/>
              </a:rPr>
              <a:t>www.hiv.uw.edu)</a:t>
            </a:r>
            <a:endParaRPr lang="en-US" sz="15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endParaRPr lang="en-US" sz="9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PRACTICE TRANSFORMATION PROJECTS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 - Working with selected clinics to improve patient outcomes along the HIV care continuum  </a:t>
            </a:r>
          </a:p>
          <a:p>
            <a:pPr marL="45720" indent="0">
              <a:buNone/>
            </a:pPr>
            <a:endParaRPr lang="en-US" sz="9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PRECEPTORSHIP PROGRAM 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- Arranging opportunities to shadow expert HIV providers in clinic settings </a:t>
            </a:r>
          </a:p>
        </p:txBody>
      </p:sp>
    </p:spTree>
    <p:extLst/>
  </p:cSld>
  <p:clrMapOvr>
    <a:masterClrMapping/>
  </p:clrMapOvr>
  <p:transition spd="slow"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W Website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302417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95189" y="119196"/>
            <a:ext cx="8503918" cy="1252404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MWAETC Website Features (</a:t>
            </a:r>
            <a:r>
              <a:rPr lang="en-US" sz="3200" cap="none" baseline="0" dirty="0" err="1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ww.mwaetc.org</a:t>
            </a:r>
            <a:r>
              <a:rPr lang="en-US" sz="3200" cap="none" baseline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)</a:t>
            </a:r>
            <a:endParaRPr lang="en-US" sz="3200" cap="none" baseline="0" dirty="0">
              <a:solidFill>
                <a:schemeClr val="bg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393061" y="1551394"/>
            <a:ext cx="8406045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Trainings calendar </a:t>
            </a:r>
            <a:r>
              <a:rPr kumimoji="0" lang="mr-I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Information and registration links for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state and regional events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Regional program information 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Archived AIDS Clinical Conference presentations 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Resources:</a:t>
            </a:r>
          </a:p>
          <a:p>
            <a:pPr marL="61722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A78"/>
              </a:buClr>
              <a:buSzPct val="85000"/>
              <a:buFont typeface="Lucida Grande"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 Opportunities</a:t>
            </a:r>
          </a:p>
          <a:p>
            <a:pPr marL="61722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A78"/>
              </a:buClr>
              <a:buSzPct val="85000"/>
              <a:buFont typeface="Lucida Grande"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Providers</a:t>
            </a:r>
          </a:p>
          <a:p>
            <a:pPr marL="61722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A78"/>
              </a:buClr>
              <a:buSzPct val="85000"/>
              <a:buFont typeface="Lucida Grande"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Population Specific Resources</a:t>
            </a:r>
          </a:p>
          <a:p>
            <a:pPr marL="61722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A78"/>
              </a:buClr>
              <a:buSzPct val="85000"/>
              <a:buFont typeface="Lucida Grande"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Patients</a:t>
            </a:r>
          </a:p>
          <a:p>
            <a:endParaRPr lang="en-US" dirty="0">
              <a:latin typeface="Arial"/>
            </a:endParaRPr>
          </a:p>
        </p:txBody>
      </p:sp>
    </p:spTree>
    <p:extLst/>
  </p:cSld>
  <p:clrMapOvr>
    <a:masterClrMapping/>
  </p:clrMapOvr>
  <p:transition spd="slow"/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ine Curric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95189" y="119196"/>
            <a:ext cx="8503918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Online Curricula with Free CME/CNE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33400" y="1371600"/>
            <a:ext cx="8503918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hlinkClick r:id="rId3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www.std.uw.edu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features self-study modules and Question Bank (board-review style) on a variety of STDs.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hlinkClick r:id="rId4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www.hepatitisc.uw.edu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features self-study modules for diagnosis, monitoring, and management of HCV infection; tools and calculators; HCV medications; and a resource library.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91188"/>
            <a:ext cx="7711435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28683"/>
            <a:ext cx="6318970" cy="747745"/>
          </a:xfrm>
          <a:prstGeom prst="rect">
            <a:avLst/>
          </a:prstGeom>
        </p:spPr>
      </p:pic>
    </p:spTree>
    <p:extLst/>
  </p:cSld>
  <p:clrMapOvr>
    <a:masterClrMapping/>
  </p:clrMapOvr>
  <p:transition spd="slow"/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TC Consultation 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95189" y="119196"/>
            <a:ext cx="8503918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National HIV/AIDS Consultation Resources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95190" y="1416308"/>
            <a:ext cx="8503918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Clinician Consultation Center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www.nccc.ucsf.edu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HIV/AIDS Management or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Warmline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1-800-833-3413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M-F, 6am - 5pm PST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PEPline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		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1-800-HIV-4911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Every day, 6am - 6pm PST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PrEPline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1-855-HIV-PrEP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M-F, 8am - 3pm PST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Perinatal HIV Hotline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1-888-HIV-8765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24/7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A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chemeClr val="bg2"/>
              </a:solidFill>
              <a:latin typeface="Arial Regular"/>
            </a:endParaRPr>
          </a:p>
          <a:p>
            <a:pPr marL="45720" indent="0">
              <a:buNone/>
            </a:pPr>
            <a:endParaRPr lang="en-US" sz="1400" baseline="0" dirty="0">
              <a:solidFill>
                <a:schemeClr val="tx1"/>
              </a:solidFill>
              <a:latin typeface="+mj-lt"/>
            </a:endParaRPr>
          </a:p>
          <a:p>
            <a:pPr marL="45720" indent="0">
              <a:buNone/>
            </a:pPr>
            <a:r>
              <a:rPr lang="en-US" sz="1400" baseline="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</p:spTree>
    <p:extLst/>
  </p:cSld>
  <p:clrMapOvr>
    <a:masterClrMapping/>
  </p:clrMapOvr>
  <p:transition spd="slow"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0" y="1234258"/>
            <a:ext cx="9162288" cy="5617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23850" y="118389"/>
            <a:ext cx="8503918" cy="1096832"/>
          </a:xfrm>
          <a:prstGeom prst="rect">
            <a:avLst/>
          </a:prstGeom>
        </p:spPr>
        <p:txBody>
          <a:bodyPr wrap="square" lIns="91440" anchor="ctr">
            <a:sp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Disclosures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688442"/>
            <a:ext cx="8515350" cy="373989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List any potential conflicts of interest or relationships </a:t>
            </a:r>
            <a:br>
              <a:rPr lang="en-US" dirty="0"/>
            </a:br>
            <a:r>
              <a:rPr lang="en-US" dirty="0"/>
              <a:t>(such as affiliation with a pharmaceutical company via a speakers bureau or grant funding, etc.).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none, list: “No conflicts of interest or relationships to disclose.”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rontier ech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172200"/>
            <a:ext cx="838200" cy="594992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</p:spTree>
    <p:extLst/>
  </p:cSld>
  <p:clrMapOvr>
    <a:masterClrMapping/>
  </p:clrMapOvr>
  <p:transition spd="slow"/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332" y="3098977"/>
            <a:ext cx="8223499" cy="1137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332" y="2542817"/>
            <a:ext cx="8223499" cy="543683"/>
          </a:xfrm>
          <a:prstGeom prst="rect">
            <a:avLst/>
          </a:prstGeom>
        </p:spPr>
        <p:txBody>
          <a:bodyPr tIns="91440" bIns="9144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183442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" y="5037619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rontier ech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172200"/>
            <a:ext cx="838200" cy="594992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96339042"/>
      </p:ext>
    </p:extLst>
  </p:cSld>
  <p:clrMapOvr>
    <a:masterClrMapping/>
  </p:clrMapOvr>
  <p:transition spd="slow"/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Slide: click to enter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14139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text; hit return then tab for 2nd level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6368"/>
      </p:ext>
    </p:extLst>
  </p:cSld>
  <p:clrMapOvr>
    <a:masterClrMapping/>
  </p:clrMapOvr>
  <p:transition spd="slow"/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and Figure Slide: click to enter title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49" y="1514139"/>
            <a:ext cx="4171951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572000" y="1514139"/>
            <a:ext cx="4244975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</p:spTree>
    <p:extLst>
      <p:ext uri="{BB962C8B-B14F-4D97-AF65-F5344CB8AC3E}">
        <p14:creationId xmlns:p14="http://schemas.microsoft.com/office/powerpoint/2010/main" val="2067622040"/>
      </p:ext>
    </p:extLst>
  </p:cSld>
  <p:clrMapOvr>
    <a:masterClrMapping/>
  </p:clrMapOvr>
  <p:transition spd="slow"/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49" y="1514139"/>
            <a:ext cx="8497063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</p:spTree>
  </p:cSld>
  <p:clrMapOvr>
    <a:masterClrMapping/>
  </p:clrMapOvr>
  <p:transition spd="slow"/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Data Slide: click to add title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27668"/>
            <a:ext cx="9162288" cy="502920"/>
          </a:xfrm>
          <a:prstGeom prst="rect">
            <a:avLst/>
          </a:prstGeom>
          <a:solidFill>
            <a:srgbClr val="686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18914" y="1254758"/>
            <a:ext cx="8503916" cy="457195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Title 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3891" y="6461765"/>
            <a:ext cx="7360835" cy="320034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809355522"/>
              </p:ext>
            </p:extLst>
          </p:nvPr>
        </p:nvGraphicFramePr>
        <p:xfrm>
          <a:off x="1143000" y="1905000"/>
          <a:ext cx="6858000" cy="443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485266"/>
      </p:ext>
    </p:extLst>
  </p:cSld>
  <p:clrMapOvr>
    <a:masterClrMapping/>
  </p:clrMapOvr>
  <p:transition spd="slow"/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354676"/>
            <a:ext cx="838200" cy="488722"/>
          </a:xfrm>
          <a:prstGeom prst="rect">
            <a:avLst/>
          </a:prstGeom>
        </p:spPr>
      </p:pic>
      <p:pic>
        <p:nvPicPr>
          <p:cNvPr id="10" name="Picture 9" descr="background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Graph/Image/Table/Blue: click to add title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1248369"/>
            <a:ext cx="9162288" cy="5617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49" y="1514139"/>
            <a:ext cx="8497063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1"/>
              </a:buClr>
              <a:buSzPct val="110000"/>
              <a:buFont typeface="Arial"/>
              <a:buChar char="•"/>
              <a:defRPr sz="2400" baseline="0">
                <a:solidFill>
                  <a:schemeClr val="bg1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  <p:pic>
        <p:nvPicPr>
          <p:cNvPr id="12" name="Picture 11" descr="frontier ech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172200"/>
            <a:ext cx="838200" cy="594992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88979905"/>
      </p:ext>
    </p:extLst>
  </p:cSld>
  <p:clrMapOvr>
    <a:masterClrMapping/>
  </p:clrMapOvr>
  <p:transition spd="slow"/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76199"/>
            <a:ext cx="9156413" cy="6976582"/>
            <a:chOff x="0" y="-76199"/>
            <a:chExt cx="9156413" cy="6976582"/>
          </a:xfrm>
        </p:grpSpPr>
        <p:pic>
          <p:nvPicPr>
            <p:cNvPr id="17" name="Picture 16" descr="background.jpg"/>
            <p:cNvPicPr>
              <a:picLocks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-76199"/>
              <a:ext cx="9156413" cy="695248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8" name="Oval 17"/>
            <p:cNvSpPr>
              <a:spLocks noChangeAspect="1"/>
            </p:cNvSpPr>
            <p:nvPr userDrawn="1"/>
          </p:nvSpPr>
          <p:spPr>
            <a:xfrm rot="19977071">
              <a:off x="8256244" y="5997218"/>
              <a:ext cx="555629" cy="459932"/>
            </a:xfrm>
            <a:prstGeom prst="ellipse">
              <a:avLst/>
            </a:prstGeom>
            <a:solidFill>
              <a:srgbClr val="12639D">
                <a:alpha val="90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 userDrawn="1"/>
          </p:nvSpPr>
          <p:spPr>
            <a:xfrm rot="19977071">
              <a:off x="7497503" y="6210952"/>
              <a:ext cx="519053" cy="429656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8317301" y="6448673"/>
              <a:ext cx="519053" cy="429656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 userDrawn="1"/>
          </p:nvSpPr>
          <p:spPr>
            <a:xfrm rot="19977071">
              <a:off x="6668932" y="6333823"/>
              <a:ext cx="519053" cy="429656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 userDrawn="1"/>
          </p:nvSpPr>
          <p:spPr>
            <a:xfrm rot="19977071">
              <a:off x="5953179" y="6505874"/>
              <a:ext cx="399826" cy="273482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5926011" y="6592211"/>
              <a:ext cx="439929" cy="300913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 rot="21371606">
              <a:off x="5213850" y="6558975"/>
              <a:ext cx="499132" cy="341408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53200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Blue Layout: click to add 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15" name="Picture 14" descr="frontier ech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172200"/>
            <a:ext cx="838200" cy="594992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18541844"/>
      </p:ext>
    </p:extLst>
  </p:cSld>
  <p:clrMapOvr>
    <a:masterClrMapping/>
  </p:clrMapOvr>
  <p:transition spd="slow"/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tier echo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172200"/>
            <a:ext cx="838200" cy="594992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3" r:id="rId2"/>
    <p:sldLayoutId id="2147483692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26" r:id="rId11"/>
    <p:sldLayoutId id="2147483724" r:id="rId12"/>
    <p:sldLayoutId id="2147483727" r:id="rId13"/>
    <p:sldLayoutId id="2147483728" r:id="rId14"/>
    <p:sldLayoutId id="2147483725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U=U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Julie Dombrowski, MD, MPH</a:t>
            </a:r>
          </a:p>
          <a:p>
            <a:r>
              <a:rPr lang="en-US" dirty="0"/>
              <a:t>Associate Professor of Medicine,</a:t>
            </a:r>
          </a:p>
          <a:p>
            <a:r>
              <a:rPr lang="en-US" dirty="0"/>
              <a:t>University of Washington</a:t>
            </a:r>
          </a:p>
          <a:p>
            <a:r>
              <a:rPr lang="en-US" dirty="0"/>
              <a:t>Deputy Director, HIV/STD Program</a:t>
            </a:r>
          </a:p>
          <a:p>
            <a:r>
              <a:rPr lang="en-US" dirty="0"/>
              <a:t>Public Health – Seattle &amp; King County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Last updated 5/29/2018</a:t>
            </a:r>
          </a:p>
        </p:txBody>
      </p:sp>
    </p:spTree>
    <p:extLst>
      <p:ext uri="{BB962C8B-B14F-4D97-AF65-F5344CB8AC3E}">
        <p14:creationId xmlns:p14="http://schemas.microsoft.com/office/powerpoint/2010/main" val="103681816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HIV and STDs in King County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PHSKC HIV/STD Program Data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367719"/>
              </p:ext>
            </p:extLst>
          </p:nvPr>
        </p:nvGraphicFramePr>
        <p:xfrm>
          <a:off x="6536267" y="2667000"/>
          <a:ext cx="2523458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STI</a:t>
                      </a: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Trend</a:t>
                      </a: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Syphilis</a:t>
                      </a: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↑195%</a:t>
                      </a: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/>
                        <a:t>Urethral GC</a:t>
                      </a: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↑237%</a:t>
                      </a: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Urethral CT</a:t>
                      </a: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↑114%</a:t>
                      </a: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HIV</a:t>
                      </a: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↓37%</a:t>
                      </a: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1419118" y="3625334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Diagnoses per 1000 MSM*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9884" y="5993633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egular"/>
              </a:rPr>
              <a:t>Year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09" y="6146629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* Assumes 5.7% men are MSM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886332"/>
              </p:ext>
            </p:extLst>
          </p:nvPr>
        </p:nvGraphicFramePr>
        <p:xfrm>
          <a:off x="497630" y="1676401"/>
          <a:ext cx="5970903" cy="4317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111450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U=U Combats Stigma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42865"/>
            <a:ext cx="1524000" cy="57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077891" cy="270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97157"/>
            <a:ext cx="2592298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9383"/>
            <a:ext cx="2328863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5" y="5257800"/>
            <a:ext cx="2543175" cy="127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4724400" cy="1228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1222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Counseling Patients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U=U is a big change in messaging </a:t>
            </a:r>
          </a:p>
          <a:p>
            <a:r>
              <a:rPr lang="en-US" dirty="0"/>
              <a:t>For decades, condom use was the goal standard (90-95% effective in HIV prevention when used consistently)</a:t>
            </a:r>
          </a:p>
          <a:p>
            <a:r>
              <a:rPr lang="en-US" dirty="0"/>
              <a:t>Some providers and public health officials focus on the caveats</a:t>
            </a:r>
          </a:p>
          <a:p>
            <a:r>
              <a:rPr lang="en-US" dirty="0"/>
              <a:t>Clear messages are important for patients and public health campaigns</a:t>
            </a:r>
          </a:p>
          <a:p>
            <a:pPr marL="45720" indent="0">
              <a:buNone/>
            </a:pPr>
            <a:endParaRPr lang="en-US" dirty="0"/>
          </a:p>
          <a:p>
            <a:pPr marL="388620" lvl="1" indent="0" fontAlgn="base">
              <a:buNone/>
            </a:pPr>
            <a:r>
              <a:rPr lang="en-US" sz="1900" i="1" dirty="0"/>
              <a:t>“People living with HIV on ART with an undetectable viral load in their blood have a negligible risk of sexual transmission of HIV...”</a:t>
            </a:r>
          </a:p>
          <a:p>
            <a:pPr marL="388620" lvl="1" indent="0" fontAlgn="base">
              <a:buNone/>
            </a:pPr>
            <a:r>
              <a:rPr lang="en-US" sz="1900" i="1" dirty="0"/>
              <a:t> “NEGLIGIBLE” = so small or unimportant as to be not worth considering; insignificant.</a:t>
            </a:r>
          </a:p>
          <a:p>
            <a:pPr marL="388620" lvl="1" indent="0" fontAlgn="base">
              <a:buNone/>
            </a:pPr>
            <a:r>
              <a:rPr lang="en-US" sz="1900" i="1" dirty="0"/>
              <a:t>		-U-U Consensus Statement (www.preventionaccess.org) </a:t>
            </a:r>
          </a:p>
          <a:p>
            <a:pPr marL="388620" lvl="1" indent="0">
              <a:buNone/>
            </a:pPr>
            <a:endParaRPr lang="en-US" sz="1900" i="1" dirty="0"/>
          </a:p>
          <a:p>
            <a:pPr marL="388620" lvl="1" indent="0">
              <a:buNone/>
            </a:pPr>
            <a:r>
              <a:rPr lang="en-US" sz="1900" i="1" dirty="0"/>
              <a:t>“…This means that people who take ART daily as prescribed and achieve and maintain an undetectable viral load have effectively no risk of sexually transmitting the virus to an HIV-negative partner”</a:t>
            </a:r>
          </a:p>
          <a:p>
            <a:pPr marL="388620" lvl="1" indent="0">
              <a:buNone/>
            </a:pPr>
            <a:r>
              <a:rPr lang="en-US" sz="1900" i="1" dirty="0"/>
              <a:t>			-CDC Dear Colleague Letter, Sept. 2017</a:t>
            </a:r>
          </a:p>
        </p:txBody>
      </p:sp>
    </p:spTree>
    <p:extLst>
      <p:ext uri="{BB962C8B-B14F-4D97-AF65-F5344CB8AC3E}">
        <p14:creationId xmlns:p14="http://schemas.microsoft.com/office/powerpoint/2010/main" val="8672100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U=U Risk Messaging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Document available on Prevention Access Campaign website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633990"/>
              </p:ext>
            </p:extLst>
          </p:nvPr>
        </p:nvGraphicFramePr>
        <p:xfrm>
          <a:off x="533400" y="1752600"/>
          <a:ext cx="70866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Term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“Cannot transmit”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 Dept. of Veterans</a:t>
                      </a:r>
                      <a:r>
                        <a:rPr lang="en-US" baseline="0" dirty="0"/>
                        <a:t> Affairs</a:t>
                      </a:r>
                      <a:r>
                        <a:rPr lang="en-US" dirty="0"/>
                        <a:t> 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“Effectively no risk”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CDC, NIH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“From a practical standpoint,</a:t>
                      </a:r>
                      <a:r>
                        <a:rPr lang="en-US" baseline="0" dirty="0"/>
                        <a:t> the risk is zero”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Anthony </a:t>
                      </a:r>
                      <a:r>
                        <a:rPr lang="en-US" dirty="0" err="1"/>
                        <a:t>Fauci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NIAID director in interview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“No longer infectious”</a:t>
                      </a:r>
                    </a:p>
                    <a:p>
                      <a:r>
                        <a:rPr lang="en-US" dirty="0"/>
                        <a:t>“No risk for</a:t>
                      </a:r>
                      <a:r>
                        <a:rPr lang="en-US" baseline="0" dirty="0"/>
                        <a:t> HIV transmission”</a:t>
                      </a:r>
                    </a:p>
                    <a:p>
                      <a:r>
                        <a:rPr lang="en-US" baseline="0" dirty="0"/>
                        <a:t>“Cannot be passed on”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Dr. Julio Montaner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“Cannot transmit”</a:t>
                      </a:r>
                    </a:p>
                    <a:p>
                      <a:r>
                        <a:rPr lang="en-US" dirty="0"/>
                        <a:t>“Zero chance”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Lancet editorial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“Do not transmit”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IAS,</a:t>
                      </a:r>
                      <a:r>
                        <a:rPr lang="en-US" baseline="0" dirty="0"/>
                        <a:t> NY State DOH, NASTAD </a:t>
                      </a:r>
                      <a:r>
                        <a:rPr lang="en-US" baseline="0" dirty="0" err="1"/>
                        <a:t>etc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“Can’t pass it on”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Several public health</a:t>
                      </a:r>
                      <a:r>
                        <a:rPr lang="en-US" baseline="0" dirty="0"/>
                        <a:t> campaigns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44769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Counseling Patients:  My 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Patients deserve to know the information</a:t>
            </a:r>
          </a:p>
          <a:p>
            <a:r>
              <a:rPr lang="en-US" dirty="0"/>
              <a:t>Knowing U=U can make a big difference in how people feel about themselves</a:t>
            </a:r>
          </a:p>
          <a:p>
            <a:r>
              <a:rPr lang="en-US" dirty="0"/>
              <a:t>Key Messages:</a:t>
            </a:r>
          </a:p>
          <a:p>
            <a:pPr lvl="1"/>
            <a:r>
              <a:rPr lang="en-US" dirty="0"/>
              <a:t>People with undetectable viral loads don’t transmit HIV</a:t>
            </a:r>
          </a:p>
          <a:p>
            <a:pPr lvl="1"/>
            <a:r>
              <a:rPr lang="en-US" dirty="0"/>
              <a:t>3 things prevent HIV transmission: viral suppression, PrEP, condoms</a:t>
            </a:r>
          </a:p>
          <a:p>
            <a:pPr lvl="1"/>
            <a:r>
              <a:rPr lang="en-US" dirty="0"/>
              <a:t>You and your partner(s) need to decide the right mix of those 3.  Some people are comfortable with X, others decide to do Y</a:t>
            </a:r>
          </a:p>
          <a:p>
            <a:pPr lvl="1"/>
            <a:r>
              <a:rPr lang="en-US" dirty="0"/>
              <a:t>Two things to remember if you aren’t using condoms every time:</a:t>
            </a:r>
          </a:p>
          <a:p>
            <a:pPr lvl="2"/>
            <a:r>
              <a:rPr lang="en-US" dirty="0"/>
              <a:t>You need to take your medications regularly and check your viral load to make sure it stays undetectable</a:t>
            </a:r>
          </a:p>
          <a:p>
            <a:pPr lvl="2"/>
            <a:r>
              <a:rPr lang="en-US" dirty="0"/>
              <a:t>You are at risk for STDs like syphilis and gonorrhea. You need to get screened every 3 months &amp; come in quickly if you have symptoms (discuss symptoms of syphilis)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517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497062" cy="1091184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0229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supported by grants to UW from </a:t>
            </a:r>
            <a:r>
              <a:rPr lang="en-US" dirty="0" err="1"/>
              <a:t>Hologic</a:t>
            </a:r>
            <a:r>
              <a:rPr lang="en-US" dirty="0"/>
              <a:t>, </a:t>
            </a:r>
            <a:r>
              <a:rPr lang="en-US" dirty="0" err="1"/>
              <a:t>ELITech</a:t>
            </a:r>
            <a:r>
              <a:rPr lang="en-US" dirty="0"/>
              <a:t>, </a:t>
            </a:r>
            <a:r>
              <a:rPr lang="en-US" dirty="0" err="1"/>
              <a:t>Quidel</a:t>
            </a:r>
            <a:r>
              <a:rPr lang="en-US" dirty="0"/>
              <a:t>, </a:t>
            </a:r>
            <a:r>
              <a:rPr lang="en-US" dirty="0" err="1"/>
              <a:t>Curatek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Speaker honoraria from PRIME, WA DSHS, thebody.com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Travel support to a meeting sponsored by Gilead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3697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Undetectable = </a:t>
            </a:r>
            <a:r>
              <a:rPr lang="en-US" dirty="0" err="1"/>
              <a:t>Untransmittable</a:t>
            </a:r>
            <a:r>
              <a:rPr lang="en-US" dirty="0"/>
              <a:t> (U=U)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Review of the science: 3 key studies</a:t>
            </a:r>
          </a:p>
          <a:p>
            <a:r>
              <a:rPr lang="en-US" dirty="0"/>
              <a:t>Evolution of the slogan</a:t>
            </a:r>
          </a:p>
          <a:p>
            <a:r>
              <a:rPr lang="en-US" dirty="0"/>
              <a:t>Counseling patients</a:t>
            </a:r>
          </a:p>
        </p:txBody>
      </p:sp>
    </p:spTree>
    <p:extLst>
      <p:ext uri="{BB962C8B-B14F-4D97-AF65-F5344CB8AC3E}">
        <p14:creationId xmlns:p14="http://schemas.microsoft.com/office/powerpoint/2010/main" val="17497839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HPTN 052: HIV Treatment as Prevention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Cohen et al, </a:t>
            </a:r>
            <a:r>
              <a:rPr lang="en-US" i="1" dirty="0"/>
              <a:t>NEJM</a:t>
            </a:r>
            <a:r>
              <a:rPr lang="en-US" dirty="0"/>
              <a:t> 2016; National HIV Curriculum (graphic)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Stable, sexually active couples with CD4 350-550 cell/mm</a:t>
            </a:r>
            <a:r>
              <a:rPr lang="en-US" baseline="30000" dirty="0"/>
              <a:t>3</a:t>
            </a:r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Primary outcome: </a:t>
            </a:r>
            <a:r>
              <a:rPr lang="en-US" dirty="0" err="1"/>
              <a:t>virologically</a:t>
            </a:r>
            <a:r>
              <a:rPr lang="en-US" dirty="0"/>
              <a:t>-linked partner infections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1850" y="1981200"/>
            <a:ext cx="2209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Randomized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200" y="2862262"/>
            <a:ext cx="2209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Early ART</a:t>
            </a:r>
          </a:p>
          <a:p>
            <a:pPr algn="ctr"/>
            <a:r>
              <a:rPr lang="en-US" dirty="0"/>
              <a:t>CD4 350-550</a:t>
            </a:r>
          </a:p>
        </p:txBody>
      </p:sp>
      <p:sp>
        <p:nvSpPr>
          <p:cNvPr id="8" name="Rectangle 7"/>
          <p:cNvSpPr/>
          <p:nvPr/>
        </p:nvSpPr>
        <p:spPr>
          <a:xfrm>
            <a:off x="4760118" y="2862262"/>
            <a:ext cx="2209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Delayed ART</a:t>
            </a:r>
          </a:p>
          <a:p>
            <a:pPr algn="ctr"/>
            <a:r>
              <a:rPr lang="en-US" dirty="0"/>
              <a:t>CD4 ≤250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91000" y="2590800"/>
            <a:ext cx="2667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76750" y="2590800"/>
            <a:ext cx="277415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43400"/>
            <a:ext cx="3412331" cy="170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13948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HPTN 052: HIV Treatment as Prevention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Cohen et al, </a:t>
            </a:r>
            <a:r>
              <a:rPr lang="en-US" i="1" dirty="0"/>
              <a:t>NEJM</a:t>
            </a:r>
            <a:r>
              <a:rPr lang="en-US" dirty="0"/>
              <a:t> 2016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3886199"/>
            <a:ext cx="8515350" cy="242853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43200" y="1524000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HIV infections</a:t>
            </a:r>
          </a:p>
          <a:p>
            <a:pPr algn="ctr"/>
            <a:r>
              <a:rPr lang="en-US" dirty="0"/>
              <a:t>(N=39)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8237" y="2643187"/>
            <a:ext cx="2595563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Linked</a:t>
            </a:r>
          </a:p>
          <a:p>
            <a:pPr algn="ctr"/>
            <a:r>
              <a:rPr lang="en-US" dirty="0"/>
              <a:t>(N=28)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1600" y="2643187"/>
            <a:ext cx="2595563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Unlinked</a:t>
            </a:r>
          </a:p>
          <a:p>
            <a:pPr algn="ctr"/>
            <a:r>
              <a:rPr lang="en-US" dirty="0"/>
              <a:t>(N=11)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3810000"/>
            <a:ext cx="2133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Delayed</a:t>
            </a:r>
          </a:p>
          <a:p>
            <a:pPr algn="ctr"/>
            <a:r>
              <a:rPr lang="en-US" dirty="0"/>
              <a:t>arm</a:t>
            </a:r>
          </a:p>
          <a:p>
            <a:pPr algn="ctr"/>
            <a:r>
              <a:rPr lang="en-US" dirty="0"/>
              <a:t>27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657600" y="2209800"/>
            <a:ext cx="764381" cy="4333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4533900" y="2209800"/>
            <a:ext cx="647700" cy="4333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72990" y="3810000"/>
            <a:ext cx="2133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Immediate arm</a:t>
            </a:r>
          </a:p>
          <a:p>
            <a:pPr algn="ctr"/>
            <a:r>
              <a:rPr lang="en-US" dirty="0"/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524000" y="3328987"/>
            <a:ext cx="764381" cy="4333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</p:cNvCxnSpPr>
          <p:nvPr/>
        </p:nvCxnSpPr>
        <p:spPr>
          <a:xfrm>
            <a:off x="2436019" y="3328987"/>
            <a:ext cx="992981" cy="4333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33400" y="5036344"/>
            <a:ext cx="457319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96% reduction in transmission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53150" y="4093369"/>
            <a:ext cx="251579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Occurred prior to viral suppression</a:t>
            </a:r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>
            <a:off x="5181600" y="4360069"/>
            <a:ext cx="9715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93472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Study</a:t>
            </a:r>
            <a:br>
              <a:rPr lang="en-US" dirty="0"/>
            </a:br>
            <a:r>
              <a:rPr lang="en-US" sz="1600" dirty="0"/>
              <a:t>“Partners of People on ART – A New Evaluation of the Risks”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Rodger et al, </a:t>
            </a:r>
            <a:r>
              <a:rPr lang="en-US" i="1" dirty="0"/>
              <a:t>JAMA</a:t>
            </a:r>
            <a:r>
              <a:rPr lang="en-US" dirty="0"/>
              <a:t> 2016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Observational study of </a:t>
            </a:r>
            <a:r>
              <a:rPr lang="en-US" dirty="0" err="1"/>
              <a:t>serodiscordant</a:t>
            </a:r>
            <a:r>
              <a:rPr lang="en-US" dirty="0"/>
              <a:t> couples with HIV+ partner on ART to evaluate the risk of transmission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1656" y="2438400"/>
            <a:ext cx="51815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888 couples in primary analysis</a:t>
            </a:r>
          </a:p>
          <a:p>
            <a:pPr algn="ctr"/>
            <a:r>
              <a:rPr lang="en-US" dirty="0"/>
              <a:t>(38% MSM)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3187" y="4572000"/>
            <a:ext cx="3605213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 new infections</a:t>
            </a:r>
          </a:p>
          <a:p>
            <a:pPr algn="ctr"/>
            <a:r>
              <a:rPr lang="en-US" dirty="0"/>
              <a:t>0 linked transmissions</a:t>
            </a: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>
            <a:off x="4412456" y="3124200"/>
            <a:ext cx="33338" cy="1447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72075" y="3581400"/>
            <a:ext cx="3429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17% of HIV- MSM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18% of HIV+ MSM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Had STI during f/u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19200" y="3581400"/>
            <a:ext cx="2847975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58,000 </a:t>
            </a:r>
            <a:r>
              <a:rPr lang="en-US" dirty="0" err="1">
                <a:solidFill>
                  <a:schemeClr val="tx1"/>
                </a:solidFill>
              </a:rPr>
              <a:t>condomless</a:t>
            </a:r>
            <a:r>
              <a:rPr lang="en-US" dirty="0">
                <a:solidFill>
                  <a:schemeClr val="tx1"/>
                </a:solidFill>
              </a:rPr>
              <a:t> sex acts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26367" y="5638800"/>
            <a:ext cx="5972175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Rate of within-couple transmission =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0 (95% CI:  0-0.30/100 couple-years)</a:t>
            </a:r>
          </a:p>
        </p:txBody>
      </p:sp>
    </p:spTree>
    <p:extLst>
      <p:ext uri="{BB962C8B-B14F-4D97-AF65-F5344CB8AC3E}">
        <p14:creationId xmlns:p14="http://schemas.microsoft.com/office/powerpoint/2010/main" val="17497839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Opposites Attract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Grulich</a:t>
            </a:r>
            <a:r>
              <a:rPr lang="en-US" dirty="0"/>
              <a:t> A, et al, IAS 2017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Observational study of MSM </a:t>
            </a:r>
            <a:r>
              <a:rPr lang="en-US" dirty="0" err="1"/>
              <a:t>sero</a:t>
            </a:r>
            <a:r>
              <a:rPr lang="en-US" dirty="0"/>
              <a:t>-discordant couples in Australia, Thailand, Brazil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1" y="2438400"/>
            <a:ext cx="3429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358 couples</a:t>
            </a:r>
          </a:p>
          <a:p>
            <a:pPr algn="ctr"/>
            <a:r>
              <a:rPr lang="en-US" dirty="0"/>
              <a:t>591 couple-years f/u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3187" y="4572000"/>
            <a:ext cx="3605213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 new infections</a:t>
            </a:r>
          </a:p>
          <a:p>
            <a:pPr algn="ctr"/>
            <a:r>
              <a:rPr lang="en-US" dirty="0"/>
              <a:t>0 linked transmissions</a:t>
            </a: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flipH="1">
            <a:off x="4445794" y="3124200"/>
            <a:ext cx="11907" cy="1447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72075" y="3581400"/>
            <a:ext cx="3429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12% of HIV- MSM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14% of HIV+ MSM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Had STI during f/u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90600" y="3581400"/>
            <a:ext cx="3076575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16,889 </a:t>
            </a:r>
            <a:r>
              <a:rPr lang="en-US" dirty="0" err="1">
                <a:solidFill>
                  <a:schemeClr val="tx1"/>
                </a:solidFill>
              </a:rPr>
              <a:t>condomless</a:t>
            </a:r>
            <a:r>
              <a:rPr lang="en-US" dirty="0">
                <a:solidFill>
                  <a:schemeClr val="tx1"/>
                </a:solidFill>
              </a:rPr>
              <a:t> anal intercourse acts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26367" y="5638800"/>
            <a:ext cx="5972175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Rate of within-couple transmission =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0 (95% CI:  0-0.62/100 couple-years)</a:t>
            </a:r>
          </a:p>
        </p:txBody>
      </p:sp>
    </p:spTree>
    <p:extLst>
      <p:ext uri="{BB962C8B-B14F-4D97-AF65-F5344CB8AC3E}">
        <p14:creationId xmlns:p14="http://schemas.microsoft.com/office/powerpoint/2010/main" val="91948819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 rot="2287190">
            <a:off x="7277510" y="3550925"/>
            <a:ext cx="1447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 Regular"/>
              </a:rPr>
              <a:t>2017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688124" y="3298484"/>
            <a:ext cx="0" cy="127613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U=U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39798" y="2471461"/>
            <a:ext cx="4618" cy="73174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44" idx="0"/>
          </p:cNvCxnSpPr>
          <p:nvPr/>
        </p:nvCxnSpPr>
        <p:spPr>
          <a:xfrm>
            <a:off x="7451304" y="2801338"/>
            <a:ext cx="0" cy="29729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27452" y="3364876"/>
            <a:ext cx="0" cy="136575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04800" y="3213847"/>
            <a:ext cx="8534400" cy="627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287190">
            <a:off x="124402" y="3601317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egular"/>
              </a:rPr>
              <a:t>2008</a:t>
            </a:r>
          </a:p>
        </p:txBody>
      </p:sp>
      <p:sp>
        <p:nvSpPr>
          <p:cNvPr id="12" name="TextBox 11"/>
          <p:cNvSpPr txBox="1"/>
          <p:nvPr/>
        </p:nvSpPr>
        <p:spPr>
          <a:xfrm rot="2287190">
            <a:off x="1624379" y="3413705"/>
            <a:ext cx="917562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egular"/>
              </a:rPr>
              <a:t>2010</a:t>
            </a:r>
          </a:p>
        </p:txBody>
      </p:sp>
      <p:sp>
        <p:nvSpPr>
          <p:cNvPr id="13" name="TextBox 12"/>
          <p:cNvSpPr txBox="1"/>
          <p:nvPr/>
        </p:nvSpPr>
        <p:spPr>
          <a:xfrm rot="2287190">
            <a:off x="2422160" y="3565458"/>
            <a:ext cx="1447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 Regular"/>
              </a:rPr>
              <a:t>2011</a:t>
            </a:r>
          </a:p>
        </p:txBody>
      </p:sp>
      <p:sp>
        <p:nvSpPr>
          <p:cNvPr id="14" name="TextBox 13"/>
          <p:cNvSpPr txBox="1"/>
          <p:nvPr/>
        </p:nvSpPr>
        <p:spPr>
          <a:xfrm rot="2287190">
            <a:off x="3137474" y="3577534"/>
            <a:ext cx="1447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 Regular"/>
              </a:rPr>
              <a:t>2012</a:t>
            </a:r>
          </a:p>
        </p:txBody>
      </p:sp>
      <p:sp>
        <p:nvSpPr>
          <p:cNvPr id="15" name="TextBox 14"/>
          <p:cNvSpPr txBox="1"/>
          <p:nvPr/>
        </p:nvSpPr>
        <p:spPr>
          <a:xfrm rot="2287190">
            <a:off x="4020232" y="3425208"/>
            <a:ext cx="88259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egular"/>
              </a:rPr>
              <a:t>2013</a:t>
            </a:r>
          </a:p>
        </p:txBody>
      </p:sp>
      <p:sp>
        <p:nvSpPr>
          <p:cNvPr id="16" name="TextBox 15"/>
          <p:cNvSpPr txBox="1"/>
          <p:nvPr/>
        </p:nvSpPr>
        <p:spPr>
          <a:xfrm rot="2287190">
            <a:off x="4881491" y="3631875"/>
            <a:ext cx="1447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 Regular"/>
              </a:rPr>
              <a:t>2014</a:t>
            </a:r>
          </a:p>
        </p:txBody>
      </p:sp>
      <p:sp>
        <p:nvSpPr>
          <p:cNvPr id="17" name="TextBox 16"/>
          <p:cNvSpPr txBox="1"/>
          <p:nvPr/>
        </p:nvSpPr>
        <p:spPr>
          <a:xfrm rot="2287190">
            <a:off x="5670866" y="3643337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egular"/>
              </a:rPr>
              <a:t>2015</a:t>
            </a:r>
          </a:p>
        </p:txBody>
      </p:sp>
      <p:sp>
        <p:nvSpPr>
          <p:cNvPr id="18" name="TextBox 17"/>
          <p:cNvSpPr txBox="1"/>
          <p:nvPr/>
        </p:nvSpPr>
        <p:spPr>
          <a:xfrm rot="2287190">
            <a:off x="6535527" y="3439518"/>
            <a:ext cx="96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egular"/>
              </a:rPr>
              <a:t>2016</a:t>
            </a:r>
          </a:p>
        </p:txBody>
      </p:sp>
      <p:sp>
        <p:nvSpPr>
          <p:cNvPr id="23" name="Oval 22"/>
          <p:cNvSpPr/>
          <p:nvPr/>
        </p:nvSpPr>
        <p:spPr>
          <a:xfrm>
            <a:off x="4936678" y="3127236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01919" y="3127236"/>
            <a:ext cx="228600" cy="2286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4" idx="4"/>
          </p:cNvCxnSpPr>
          <p:nvPr/>
        </p:nvCxnSpPr>
        <p:spPr>
          <a:xfrm flipV="1">
            <a:off x="6614512" y="3355836"/>
            <a:ext cx="1707" cy="18257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7873" y="5886193"/>
            <a:ext cx="365512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rial Regular"/>
              </a:rPr>
              <a:t> </a:t>
            </a:r>
            <a:r>
              <a:rPr lang="en-US" sz="1600" u="sng" dirty="0">
                <a:latin typeface="Arial Regular"/>
              </a:rPr>
              <a:t>US Treatment Guidelines </a:t>
            </a:r>
            <a:r>
              <a:rPr lang="en-US" sz="1600" dirty="0">
                <a:latin typeface="Arial Regular"/>
              </a:rPr>
              <a:t>recommend ART for all persons living with HIV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692538" y="1869953"/>
            <a:ext cx="0" cy="127613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04800" y="3125324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endCxn id="37" idx="0"/>
          </p:cNvCxnSpPr>
          <p:nvPr/>
        </p:nvCxnSpPr>
        <p:spPr>
          <a:xfrm>
            <a:off x="419100" y="2648178"/>
            <a:ext cx="0" cy="47714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118950" y="3135385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077200" y="3082412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279726" y="1324739"/>
            <a:ext cx="1437752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2E3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Arial Regular"/>
              </a:rPr>
              <a:t>PARTNER</a:t>
            </a:r>
          </a:p>
          <a:p>
            <a:pPr algn="ctr"/>
            <a:r>
              <a:rPr lang="en-US" sz="1600" dirty="0">
                <a:latin typeface="Arial Regular"/>
              </a:rPr>
              <a:t>No transmissions from MSM on ART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72912" y="4411924"/>
            <a:ext cx="152504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Arial Regular"/>
              </a:rPr>
              <a:t>HPTN 052 </a:t>
            </a:r>
            <a:r>
              <a:rPr lang="en-US" sz="1600" dirty="0">
                <a:latin typeface="Arial Regular"/>
              </a:rPr>
              <a:t>stopped early</a:t>
            </a:r>
          </a:p>
        </p:txBody>
      </p:sp>
      <p:sp>
        <p:nvSpPr>
          <p:cNvPr id="48" name="Oval 47"/>
          <p:cNvSpPr/>
          <p:nvPr/>
        </p:nvSpPr>
        <p:spPr>
          <a:xfrm>
            <a:off x="1072651" y="3119462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679863" y="3136276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 rot="2287190">
            <a:off x="901662" y="3631875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egular"/>
              </a:rPr>
              <a:t>2009</a:t>
            </a:r>
          </a:p>
        </p:txBody>
      </p:sp>
      <p:sp>
        <p:nvSpPr>
          <p:cNvPr id="54" name="TextBox 53"/>
          <p:cNvSpPr txBox="1"/>
          <p:nvPr/>
        </p:nvSpPr>
        <p:spPr>
          <a:xfrm rot="2287190">
            <a:off x="8063924" y="3545948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egular"/>
              </a:rPr>
              <a:t>2018</a:t>
            </a:r>
          </a:p>
        </p:txBody>
      </p:sp>
      <p:sp>
        <p:nvSpPr>
          <p:cNvPr id="56" name="Oval 55"/>
          <p:cNvSpPr/>
          <p:nvPr/>
        </p:nvSpPr>
        <p:spPr>
          <a:xfrm>
            <a:off x="1752600" y="3115799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573824" y="3102138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290675" y="3107985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65494" y="1320631"/>
            <a:ext cx="152504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Arial Regular"/>
              </a:rPr>
              <a:t>Swiss Statement</a:t>
            </a:r>
          </a:p>
          <a:p>
            <a:pPr algn="ctr"/>
            <a:r>
              <a:rPr lang="en-US" sz="1200" dirty="0">
                <a:latin typeface="Arial Regular"/>
              </a:rPr>
              <a:t>Swiss National AIDS Commission  statement to doctors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879929" y="1151353"/>
            <a:ext cx="152504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Regular"/>
              </a:rPr>
              <a:t>Vancouver BC STOP Campaign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58000" y="4249560"/>
            <a:ext cx="1219199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E3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Arial Regular"/>
              </a:rPr>
              <a:t>Opposites Attract</a:t>
            </a:r>
            <a:endParaRPr lang="en-US" sz="1600" dirty="0">
              <a:latin typeface="Arial Regular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337004" y="3098633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5838070" y="1057802"/>
            <a:ext cx="3180650" cy="924548"/>
            <a:chOff x="277929" y="3562220"/>
            <a:chExt cx="5086350" cy="1353082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147" y="3950932"/>
              <a:ext cx="2516064" cy="964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929" y="3562220"/>
              <a:ext cx="508635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19" y="1866040"/>
            <a:ext cx="1239643" cy="49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/>
          <p:cNvCxnSpPr/>
          <p:nvPr/>
        </p:nvCxnSpPr>
        <p:spPr>
          <a:xfrm flipH="1">
            <a:off x="3360416" y="3317125"/>
            <a:ext cx="44559" cy="253683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842" y="1320631"/>
            <a:ext cx="1049477" cy="104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51" y="6137774"/>
            <a:ext cx="1238813" cy="4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34" y="5188918"/>
            <a:ext cx="13096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7"/>
          <a:stretch/>
        </p:blipFill>
        <p:spPr bwMode="auto">
          <a:xfrm>
            <a:off x="5862869" y="2064953"/>
            <a:ext cx="786761" cy="45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" b="1104"/>
          <a:stretch/>
        </p:blipFill>
        <p:spPr bwMode="auto">
          <a:xfrm>
            <a:off x="6675740" y="2382704"/>
            <a:ext cx="664675" cy="57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7580968" y="5341541"/>
            <a:ext cx="1437752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2E3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Regular"/>
              </a:rPr>
              <a:t>Endorsed by 600 organizations from 75 countries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191500" y="3239624"/>
            <a:ext cx="0" cy="211756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9555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5" grpId="0" animBg="1"/>
      <p:bldP spid="46" grpId="0" animBg="1"/>
      <p:bldP spid="60" grpId="0" animBg="1"/>
      <p:bldP spid="64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– Seattle &amp; King County Annual PRIDE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Public Health – Seattle &amp; King County Program Data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5357467"/>
              </p:ext>
            </p:extLst>
          </p:nvPr>
        </p:nvGraphicFramePr>
        <p:xfrm>
          <a:off x="533400" y="1752599"/>
          <a:ext cx="8286750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12954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Regular"/>
              </a:rPr>
              <a:t>Do you think HIV-positive people who take medicine to treat HIV are </a:t>
            </a:r>
            <a:r>
              <a:rPr lang="en-US" sz="1600" u="sng" dirty="0">
                <a:latin typeface="Arial Regular"/>
              </a:rPr>
              <a:t>less</a:t>
            </a:r>
            <a:r>
              <a:rPr lang="en-US" sz="1600" dirty="0">
                <a:latin typeface="Arial Regular"/>
              </a:rPr>
              <a:t> likely to give HIV to their sex partners?</a:t>
            </a:r>
            <a:endParaRPr lang="en-US" sz="1600" i="1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651084" y="3683659"/>
            <a:ext cx="3945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Regular"/>
              </a:rPr>
              <a:t>Percent answered “Yes”</a:t>
            </a:r>
            <a:endParaRPr lang="en-US" sz="16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827072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NCRC">
  <a:themeElements>
    <a:clrScheme name="Custom 14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967C4A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WAETC Master Slide Template Final 9.15.17" id="{E5C00950-72EC-8C4F-86F7-6535EDD132FE}" vid="{14A957FF-F82D-7148-ACDD-24D802805D2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MWAETC Master Slide Template Final 9.15.17[1]</Template>
  <TotalTime>505</TotalTime>
  <Words>800</Words>
  <Application>Microsoft Macintosh PowerPoint</Application>
  <PresentationFormat>On-screen Show (4:3)</PresentationFormat>
  <Paragraphs>154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Arial Regular</vt:lpstr>
      <vt:lpstr>Geneva</vt:lpstr>
      <vt:lpstr>Lucida Grande</vt:lpstr>
      <vt:lpstr>Mangal</vt:lpstr>
      <vt:lpstr>Times New Roman</vt:lpstr>
      <vt:lpstr>NCRC</vt:lpstr>
      <vt:lpstr>U=U</vt:lpstr>
      <vt:lpstr>Research supported by grants to UW from Hologic, ELITech, Quidel, Curatek  Speaker honoraria from PRIME, WA DSHS, thebody.com  Travel support to a meeting sponsored by Gilead </vt:lpstr>
      <vt:lpstr>Undetectable = Untransmittable (U=U)</vt:lpstr>
      <vt:lpstr>HPTN 052: HIV Treatment as Prevention</vt:lpstr>
      <vt:lpstr>HPTN 052: HIV Treatment as Prevention</vt:lpstr>
      <vt:lpstr>PARTNER Study “Partners of People on ART – A New Evaluation of the Risks”</vt:lpstr>
      <vt:lpstr>Opposites Attract</vt:lpstr>
      <vt:lpstr>Evolution of U=U</vt:lpstr>
      <vt:lpstr>Public Health – Seattle &amp; King County Annual PRIDE Survey</vt:lpstr>
      <vt:lpstr>Trends in HIV and STDs in King County</vt:lpstr>
      <vt:lpstr>U=U Combats Stigma</vt:lpstr>
      <vt:lpstr>Counseling Patients</vt:lpstr>
      <vt:lpstr>Examples of U=U Risk Messaging</vt:lpstr>
      <vt:lpstr>Counseling Patients:  My View</vt:lpstr>
      <vt:lpstr>Thank you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Martinez-Paz</dc:creator>
  <cp:lastModifiedBy>Natalia Martinez-Paz</cp:lastModifiedBy>
  <cp:revision>25</cp:revision>
  <cp:lastPrinted>2017-09-08T14:54:37Z</cp:lastPrinted>
  <dcterms:created xsi:type="dcterms:W3CDTF">2017-11-15T19:50:04Z</dcterms:created>
  <dcterms:modified xsi:type="dcterms:W3CDTF">2018-05-30T21:51:02Z</dcterms:modified>
</cp:coreProperties>
</file>